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8BC87E94-5893-CA44-B877-13D1C4FD83D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Untitled Section" id="{0B9BF6B1-71EC-6945-99F6-3BDA5ADE609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6/1/2013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5685" y="1466856"/>
            <a:ext cx="6474764" cy="2951601"/>
          </a:xfrm>
        </p:spPr>
        <p:txBody>
          <a:bodyPr/>
          <a:lstStyle/>
          <a:p>
            <a:r>
              <a:rPr lang="ru-RU" sz="2800" b="1" dirty="0" smtClean="0"/>
              <a:t>ОСОБЕННОСТИ ПЕРЕВОДА ГАЗЕТНО-ЖУРНАЛЬНОГО ИНФОРМАЦИОННОГО И ПУБЛИЦИСТИЧЕСКОГО МАТЕРИАЛА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2885" y="4561565"/>
            <a:ext cx="6477000" cy="1740709"/>
          </a:xfrm>
        </p:spPr>
        <p:txBody>
          <a:bodyPr>
            <a:normAutofit fontScale="550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sz="3600" dirty="0"/>
              <a:t>Выполнила: </a:t>
            </a:r>
          </a:p>
          <a:p>
            <a:pPr algn="r">
              <a:lnSpc>
                <a:spcPct val="120000"/>
              </a:lnSpc>
            </a:pPr>
            <a:r>
              <a:rPr lang="ru-RU" sz="3600" dirty="0"/>
              <a:t>студентка 3 курса 305 группы</a:t>
            </a:r>
          </a:p>
          <a:p>
            <a:pPr algn="r">
              <a:lnSpc>
                <a:spcPct val="120000"/>
              </a:lnSpc>
            </a:pPr>
            <a:r>
              <a:rPr lang="ru-RU" sz="3600" dirty="0"/>
              <a:t>очного отделения </a:t>
            </a:r>
          </a:p>
          <a:p>
            <a:pPr algn="r">
              <a:lnSpc>
                <a:spcPct val="120000"/>
              </a:lnSpc>
            </a:pPr>
            <a:r>
              <a:rPr lang="ru-RU" sz="3600" dirty="0"/>
              <a:t>факультета иностранных языков</a:t>
            </a:r>
          </a:p>
          <a:p>
            <a:pPr algn="r">
              <a:lnSpc>
                <a:spcPct val="120000"/>
              </a:lnSpc>
            </a:pPr>
            <a:r>
              <a:rPr lang="ru-RU" sz="3600" dirty="0"/>
              <a:t>Паршина Татьяна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80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b="1" dirty="0" smtClean="0">
                <a:latin typeface="Arial"/>
                <a:ea typeface="AppleGothic"/>
                <a:cs typeface="Arial"/>
              </a:rPr>
              <a:t>СОДЕРЖАНИЕ:</a:t>
            </a:r>
            <a:endParaRPr lang="en-US" sz="4000" b="1" dirty="0">
              <a:latin typeface="Arial"/>
              <a:ea typeface="AppleGothic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ru-RU" sz="2000" dirty="0" smtClean="0"/>
              <a:t>информационный текст</a:t>
            </a:r>
          </a:p>
          <a:p>
            <a:pPr>
              <a:buFont typeface="Wingdings" charset="2"/>
              <a:buChar char="§"/>
            </a:pPr>
            <a:r>
              <a:rPr lang="uk-UA" sz="2000" dirty="0" smtClean="0">
                <a:latin typeface="+mj-lt"/>
                <a:cs typeface="Arial"/>
              </a:rPr>
              <a:t>особености передачи заголовков и </a:t>
            </a:r>
            <a:r>
              <a:rPr lang="uk-UA" sz="2000" dirty="0" err="1" smtClean="0">
                <a:latin typeface="+mj-lt"/>
                <a:cs typeface="Arial"/>
              </a:rPr>
              <a:t>и</a:t>
            </a:r>
            <a:r>
              <a:rPr lang="uk-UA" sz="2000" dirty="0" smtClean="0">
                <a:latin typeface="+mj-lt"/>
                <a:cs typeface="Arial"/>
              </a:rPr>
              <a:t> </a:t>
            </a:r>
            <a:r>
              <a:rPr lang="uk-UA" sz="2000" dirty="0" err="1" smtClean="0">
                <a:latin typeface="+mj-lt"/>
                <a:cs typeface="Arial"/>
              </a:rPr>
              <a:t>структуры</a:t>
            </a:r>
            <a:r>
              <a:rPr lang="uk-UA" sz="2000" dirty="0" smtClean="0">
                <a:latin typeface="+mj-lt"/>
                <a:cs typeface="Arial"/>
              </a:rPr>
              <a:t> </a:t>
            </a:r>
            <a:r>
              <a:rPr lang="uk-UA" sz="2000" dirty="0" smtClean="0">
                <a:latin typeface="+mj-lt"/>
                <a:cs typeface="Arial"/>
              </a:rPr>
              <a:t>газетно-информационного сообщения</a:t>
            </a:r>
          </a:p>
          <a:p>
            <a:pPr>
              <a:buFont typeface="Wingdings" charset="2"/>
              <a:buChar char="§"/>
            </a:pPr>
            <a:r>
              <a:rPr lang="uk-UA" sz="2000" dirty="0" smtClean="0">
                <a:latin typeface="+mj-lt"/>
                <a:cs typeface="Arial"/>
              </a:rPr>
              <a:t>структура </a:t>
            </a:r>
            <a:r>
              <a:rPr lang="uk-UA" sz="2000" dirty="0" smtClean="0">
                <a:cs typeface="Arial"/>
              </a:rPr>
              <a:t>газетно-информационного сообщения</a:t>
            </a:r>
          </a:p>
          <a:p>
            <a:pPr>
              <a:buFont typeface="Wingdings" charset="2"/>
              <a:buChar char="§"/>
            </a:pPr>
            <a:r>
              <a:rPr lang="ru-RU" sz="2000" dirty="0" smtClean="0">
                <a:cs typeface="Arial"/>
              </a:rPr>
              <a:t>структурные различия между вводными абзацами немецкого и русского информационных сообщений</a:t>
            </a:r>
          </a:p>
          <a:p>
            <a:pPr>
              <a:buFont typeface="Wingdings" charset="2"/>
              <a:buChar char="§"/>
            </a:pPr>
            <a:r>
              <a:rPr lang="ru-RU" sz="2000" dirty="0" smtClean="0">
                <a:cs typeface="Arial"/>
              </a:rPr>
              <a:t>публицистика</a:t>
            </a:r>
            <a:endParaRPr lang="uk-UA" sz="2000" dirty="0" smtClean="0">
              <a:cs typeface="Arial"/>
            </a:endParaRPr>
          </a:p>
          <a:p>
            <a:pPr>
              <a:buFont typeface="Wingdings" charset="2"/>
              <a:buChar char="§"/>
            </a:pPr>
            <a:endParaRPr lang="uk-UA" sz="2000" dirty="0" smtClean="0">
              <a:latin typeface="+mj-lt"/>
              <a:cs typeface="Arial"/>
            </a:endParaRP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67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598" y="503238"/>
            <a:ext cx="7852416" cy="868362"/>
          </a:xfrm>
        </p:spPr>
        <p:txBody>
          <a:bodyPr/>
          <a:lstStyle/>
          <a:p>
            <a:r>
              <a:rPr lang="ru-RU" sz="3600" b="1" dirty="0" smtClean="0"/>
              <a:t>ИНФОРМАЦИОННЫ</a:t>
            </a:r>
            <a:r>
              <a:rPr lang="ru-RU" sz="3600" b="1" dirty="0"/>
              <a:t>Й</a:t>
            </a:r>
            <a:r>
              <a:rPr lang="ru-RU" sz="3600" b="1" dirty="0" smtClean="0"/>
              <a:t> ТЕКСТ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04929"/>
            <a:ext cx="7313613" cy="3809540"/>
          </a:xfrm>
        </p:spPr>
        <p:txBody>
          <a:bodyPr>
            <a:normAutofit/>
          </a:bodyPr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ru-RU" sz="2800" dirty="0" smtClean="0">
                <a:latin typeface="Arial"/>
                <a:cs typeface="Arial"/>
              </a:rPr>
              <a:t>ОСНОВНАЯ ЗАДАЧА - донести до читателя его содержание в самой ясной, привычной форме, т.е. передать функцию речевого произведения.</a:t>
            </a:r>
          </a:p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ru-RU" sz="2800" dirty="0" smtClean="0">
                <a:latin typeface="Arial"/>
                <a:cs typeface="Arial"/>
              </a:rPr>
              <a:t>Подобный текст отличает </a:t>
            </a:r>
            <a:r>
              <a:rPr lang="ru-RU" sz="2800" u="sng" dirty="0" smtClean="0">
                <a:latin typeface="Arial"/>
                <a:cs typeface="Arial"/>
              </a:rPr>
              <a:t>стилистическая сдержанность</a:t>
            </a:r>
            <a:r>
              <a:rPr lang="ru-RU" sz="2800" dirty="0" smtClean="0">
                <a:latin typeface="Arial"/>
                <a:cs typeface="Arial"/>
              </a:rPr>
              <a:t> (и в ИЯ, и в ПЯ), что роднит информационные тексты разных языков.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28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84504" y="251047"/>
            <a:ext cx="6508618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uk-UA" sz="2000" b="1" dirty="0" smtClean="0">
                <a:cs typeface="Arial"/>
              </a:rPr>
              <a:t>ОСОБЕНОСТИ ПЕРЕДАЧИ ЗАГОЛОВКОВ И ИСТРУКТУРЫ ГАЗЕТНО-ИНФОРМАЦИОННОГО СООБЩЕНИЯ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8111" y="2075064"/>
            <a:ext cx="7814547" cy="362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Arial"/>
                <a:cs typeface="Arial"/>
              </a:rPr>
              <a:t>Газетно-журнальные заголовки служат для того, чтобы привлечь внимание читателя, предварительно информировать его о содержании и тональности текста, организовывать  читательское восприятие в процессе прочтения текста.</a:t>
            </a:r>
          </a:p>
          <a:p>
            <a:pPr algn="just">
              <a:lnSpc>
                <a:spcPct val="120000"/>
              </a:lnSpc>
            </a:pPr>
            <a:endParaRPr lang="ru-RU" sz="2400" dirty="0" smtClean="0">
              <a:latin typeface="Arial"/>
              <a:cs typeface="Arial"/>
            </a:endParaRP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Arial"/>
                <a:cs typeface="Arial"/>
              </a:rPr>
              <a:t>А.Ф. Архипов выделяет </a:t>
            </a:r>
            <a:r>
              <a:rPr lang="ru-RU" sz="2400" u="sng" dirty="0" smtClean="0">
                <a:latin typeface="Arial"/>
                <a:cs typeface="Arial"/>
              </a:rPr>
              <a:t>допереводческий этап </a:t>
            </a:r>
            <a:r>
              <a:rPr lang="ru-RU" sz="2400" dirty="0" smtClean="0">
                <a:latin typeface="Arial"/>
                <a:cs typeface="Arial"/>
              </a:rPr>
              <a:t>и </a:t>
            </a:r>
            <a:r>
              <a:rPr lang="ru-RU" sz="2400" u="sng" dirty="0" smtClean="0">
                <a:latin typeface="Arial"/>
                <a:cs typeface="Arial"/>
              </a:rPr>
              <a:t>этап собственно перевода заголовков</a:t>
            </a:r>
            <a:r>
              <a:rPr lang="ru-RU" sz="24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17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6965" y="590320"/>
            <a:ext cx="3693595" cy="5200881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rial"/>
                <a:cs typeface="Arial"/>
              </a:rPr>
              <a:t>ДОПЕРЕВОДЧЕСКИЙ ЭТАП: </a:t>
            </a:r>
          </a:p>
          <a:p>
            <a:pPr algn="ctr"/>
            <a:r>
              <a:rPr lang="ru-RU" sz="2000" spc="-150" dirty="0" smtClean="0">
                <a:latin typeface="Arial"/>
                <a:ea typeface="AppleMyungjo"/>
                <a:cs typeface="Arial"/>
              </a:rPr>
              <a:t>выявление актуального содержания заголовка в связи с содержанием текста</a:t>
            </a:r>
          </a:p>
          <a:p>
            <a:pPr algn="ctr"/>
            <a:r>
              <a:rPr lang="ru-RU" sz="2000" spc="-150" dirty="0" smtClean="0">
                <a:latin typeface="Arial"/>
                <a:ea typeface="AppleMyungjo"/>
                <a:cs typeface="Arial"/>
              </a:rPr>
              <a:t>определение более конкретной функциональной его направленности, степени и характера его экспрессивности</a:t>
            </a:r>
          </a:p>
          <a:p>
            <a:pPr algn="ctr"/>
            <a:r>
              <a:rPr lang="ru-RU" sz="2000" spc="-150" dirty="0" smtClean="0">
                <a:latin typeface="Arial"/>
                <a:ea typeface="AppleMyungjo"/>
                <a:cs typeface="Arial"/>
              </a:rPr>
              <a:t>определение роли заголовка в организации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590320"/>
            <a:ext cx="3758021" cy="5200881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rial"/>
                <a:cs typeface="Arial"/>
              </a:rPr>
              <a:t>ЭТАП СОБСТВЕННО ПЕРЕВОДА ЗАГОЛОВКОВ:</a:t>
            </a:r>
          </a:p>
          <a:p>
            <a:pPr algn="ctr">
              <a:lnSpc>
                <a:spcPct val="110000"/>
              </a:lnSpc>
            </a:pPr>
            <a:r>
              <a:rPr lang="ru-RU" sz="2000" spc="-150" dirty="0" smtClean="0">
                <a:latin typeface="Arial"/>
                <a:cs typeface="Arial"/>
              </a:rPr>
              <a:t>более полная передача или частичная компенсация выявленных особенностей заголовка с учетом закономерностей оформления заглавий аналогичных текстов в газетах и журналах, выходящих на русском языке</a:t>
            </a:r>
            <a:endParaRPr lang="en-US" sz="2000" spc="-15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571" y="5191036"/>
            <a:ext cx="7619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/>
                <a:cs typeface="Arial"/>
              </a:rPr>
              <a:t>Поскольку существуют разного рода связи между заглавием и текстом, стоит подчеркнуть, что </a:t>
            </a:r>
            <a:r>
              <a:rPr lang="ru-RU" sz="2000" u="sng" dirty="0" smtClean="0">
                <a:latin typeface="Arial"/>
                <a:cs typeface="Arial"/>
              </a:rPr>
              <a:t>перевод заголовков целесообразно осуществлять со всем текстом, с учетом всех показателей взаимодействия заглавия с текстом</a:t>
            </a:r>
            <a:r>
              <a:rPr lang="ru-RU" sz="2000" dirty="0" smtClean="0">
                <a:latin typeface="Arial"/>
                <a:cs typeface="Arial"/>
              </a:rPr>
              <a:t>.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41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914400" y="0"/>
            <a:ext cx="7313613" cy="516406"/>
          </a:xfrm>
        </p:spPr>
        <p:txBody>
          <a:bodyPr/>
          <a:lstStyle/>
          <a:p>
            <a:r>
              <a:rPr lang="ru-RU" sz="2000" b="1" dirty="0" smtClean="0">
                <a:latin typeface="Arial"/>
                <a:cs typeface="Arial"/>
              </a:rPr>
              <a:t>ЗАГОЛОВКИ:</a:t>
            </a:r>
            <a:endParaRPr lang="en-US" sz="2000" b="1" dirty="0">
              <a:latin typeface="Arial"/>
              <a:cs typeface="Arial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3351956"/>
              </p:ext>
            </p:extLst>
          </p:nvPr>
        </p:nvGraphicFramePr>
        <p:xfrm>
          <a:off x="307782" y="585600"/>
          <a:ext cx="8545578" cy="5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48526"/>
                <a:gridCol w="2848526"/>
                <a:gridCol w="2848526"/>
              </a:tblGrid>
              <a:tr h="2023760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/>
                        <a:ea typeface="AppleGothic"/>
                        <a:cs typeface="Arial"/>
                      </a:endParaRPr>
                    </a:p>
                    <a:p>
                      <a:pPr algn="ctr"/>
                      <a:endParaRPr lang="ru-RU" sz="1600" dirty="0" smtClean="0">
                        <a:latin typeface="Arial"/>
                        <a:ea typeface="AppleGothic"/>
                        <a:cs typeface="Arial"/>
                      </a:endParaRPr>
                    </a:p>
                    <a:p>
                      <a:pPr algn="ctr"/>
                      <a:endParaRPr lang="ru-RU" sz="1600" dirty="0" smtClean="0">
                        <a:latin typeface="Arial"/>
                        <a:ea typeface="AppleGothic"/>
                        <a:cs typeface="Arial"/>
                      </a:endParaRPr>
                    </a:p>
                    <a:p>
                      <a:pPr algn="ctr"/>
                      <a:endParaRPr lang="ru-RU" sz="1600" dirty="0" smtClean="0">
                        <a:latin typeface="Arial"/>
                        <a:ea typeface="AppleGothic"/>
                        <a:cs typeface="Arial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/>
                          <a:ea typeface="AppleGothic"/>
                          <a:cs typeface="Arial"/>
                        </a:rPr>
                        <a:t>КЛАССИФИЦИРУЮЩИЕ</a:t>
                      </a:r>
                      <a:endParaRPr lang="en-US" sz="1600" dirty="0">
                        <a:latin typeface="Arial"/>
                        <a:ea typeface="AppleGothic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en-US" b="0" dirty="0" smtClean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b="0" dirty="0" smtClean="0">
                          <a:latin typeface="Arial"/>
                          <a:cs typeface="Arial"/>
                        </a:rPr>
                        <a:t>соотносят текст лишь с определенным типом текстов или тематической сферой</a:t>
                      </a:r>
                      <a:endParaRPr lang="en-US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CHRONIK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 WERBUNG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STADTLEBEN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KULTUR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MODE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TRENDS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LEUTE VON HEUTE</a:t>
                      </a:r>
                      <a:endParaRPr lang="en-US" b="0" dirty="0">
                        <a:latin typeface="American Typewriter"/>
                        <a:ea typeface="AppleGothic"/>
                        <a:cs typeface="American Typewriter"/>
                      </a:endParaRPr>
                    </a:p>
                  </a:txBody>
                  <a:tcPr/>
                </a:tc>
              </a:tr>
              <a:tr h="1673498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endParaRPr lang="ru-RU" b="1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Arial"/>
                          <a:cs typeface="Arial"/>
                        </a:rPr>
                        <a:t>ИНФОРМИРУЮЩИЕ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/>
                          <a:cs typeface="Arial"/>
                        </a:rPr>
                        <a:t>сообщают в свернутом виде о существе события, формируют основную мысль текста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merican Typewriter"/>
                          <a:ea typeface="AppleGothic"/>
                          <a:cs typeface="American Typewriter"/>
                        </a:rPr>
                        <a:t>DER BESTE PLATZ IN DEUTSCHLAND:</a:t>
                      </a:r>
                      <a:r>
                        <a:rPr lang="en-US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 DAS KAP DER ROMANTIK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DROGENJAGD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American Typewriter"/>
                          <a:ea typeface="AppleGothic"/>
                          <a:cs typeface="American Typewriter"/>
                        </a:rPr>
                        <a:t>SCHLECHTE ZEITEN FÜR PLAYBOY</a:t>
                      </a:r>
                      <a:endParaRPr lang="en-US" dirty="0">
                        <a:latin typeface="American Typewriter"/>
                        <a:ea typeface="AppleGothic"/>
                        <a:cs typeface="American Typewriter"/>
                      </a:endParaRPr>
                    </a:p>
                  </a:txBody>
                  <a:tcPr/>
                </a:tc>
              </a:tr>
              <a:tr h="2233885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endParaRPr lang="ru-RU" b="1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endParaRPr lang="ru-RU" b="1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Arial"/>
                          <a:cs typeface="Arial"/>
                        </a:rPr>
                        <a:t>ИНТРИГУЮЩИЕ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/>
                          <a:cs typeface="Arial"/>
                        </a:rPr>
                        <a:t>привлекают внимание</a:t>
                      </a:r>
                      <a:r>
                        <a:rPr lang="ru-RU" baseline="0" dirty="0" smtClean="0">
                          <a:latin typeface="Arial"/>
                          <a:cs typeface="Arial"/>
                        </a:rPr>
                        <a:t> читателя неоднозначностью их содержания, обычно выраженного в экспрессивной форме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merican Typewriter"/>
                          <a:ea typeface="AppleGothic"/>
                          <a:cs typeface="American Typewriter"/>
                        </a:rPr>
                        <a:t>DER BOSS HAT 20 FRAUEN</a:t>
                      </a:r>
                    </a:p>
                    <a:p>
                      <a:pPr algn="ctr"/>
                      <a:r>
                        <a:rPr lang="en-US" dirty="0" smtClean="0">
                          <a:latin typeface="American Typewriter"/>
                          <a:ea typeface="AppleGothic"/>
                          <a:cs typeface="American Typewriter"/>
                        </a:rPr>
                        <a:t>DIE BENEIDENSWERTEN</a:t>
                      </a:r>
                    </a:p>
                    <a:p>
                      <a:pPr algn="ctr"/>
                      <a:r>
                        <a:rPr lang="en-US" dirty="0" smtClean="0">
                          <a:latin typeface="American Typewriter"/>
                          <a:ea typeface="AppleGothic"/>
                          <a:cs typeface="American Typewriter"/>
                        </a:rPr>
                        <a:t>SEINE ERSTE SORGENFALTE</a:t>
                      </a:r>
                      <a:endParaRPr lang="en-US" dirty="0">
                        <a:latin typeface="American Typewriter"/>
                        <a:ea typeface="AppleGothic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915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000" dirty="0" smtClean="0">
                <a:latin typeface="Arial"/>
                <a:cs typeface="Arial"/>
              </a:rPr>
              <a:t>СТРУКТУРА ГАЗЕТНО-ИНФОРМАЦИОННОГО СООБЩЕНИЯ</a:t>
            </a:r>
            <a:br>
              <a:rPr lang="bg-BG" sz="2000" dirty="0" smtClean="0">
                <a:latin typeface="Arial"/>
                <a:cs typeface="Arial"/>
              </a:rPr>
            </a:br>
            <a:endParaRPr lang="en-US" sz="2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651" y="1371600"/>
            <a:ext cx="7726569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/>
                <a:cs typeface="Arial"/>
              </a:rPr>
              <a:t>Прежде всего, как отмечает А.Д. Швейцер, следует обратить внимание на ВВОДНЫЙ АБЗАЦ ИНФОРМАЦИОННОГО СООБЩЕНИЯ</a:t>
            </a:r>
            <a:r>
              <a:rPr lang="ru-RU" sz="2000" b="1" dirty="0" smtClean="0">
                <a:latin typeface="Arial"/>
                <a:cs typeface="Arial"/>
              </a:rPr>
              <a:t> </a:t>
            </a:r>
            <a:r>
              <a:rPr lang="ru-RU" sz="2000" dirty="0" smtClean="0">
                <a:latin typeface="Arial"/>
                <a:cs typeface="Arial"/>
              </a:rPr>
              <a:t>(ВАИС), обычно содержащий:</a:t>
            </a: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latin typeface="Arial"/>
                <a:cs typeface="Arial"/>
              </a:rPr>
              <a:t>резюме наиболее существенных или интересных фактов</a:t>
            </a: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latin typeface="Arial"/>
                <a:cs typeface="Arial"/>
              </a:rPr>
              <a:t>детальное изложения материала</a:t>
            </a:r>
            <a:r>
              <a:rPr lang="ru-RU" sz="2000" i="1" dirty="0" smtClean="0">
                <a:latin typeface="Arial"/>
                <a:cs typeface="Arial"/>
              </a:rPr>
              <a:t>,</a:t>
            </a:r>
            <a:br>
              <a:rPr lang="ru-RU" sz="2000" i="1" dirty="0" smtClean="0">
                <a:latin typeface="Arial"/>
                <a:cs typeface="Arial"/>
              </a:rPr>
            </a:br>
            <a:r>
              <a:rPr lang="ru-RU" sz="2000" dirty="0" smtClean="0">
                <a:latin typeface="Arial"/>
                <a:cs typeface="Arial"/>
              </a:rPr>
              <a:t>и отвечающий на вопросы: КОГДА? ГДЕ? ПОЧЕМУ? ЧТО? КАК?</a:t>
            </a:r>
          </a:p>
          <a:p>
            <a:pPr marL="342900" indent="-342900" algn="just">
              <a:lnSpc>
                <a:spcPct val="110000"/>
              </a:lnSpc>
              <a:buFont typeface="Arial"/>
              <a:buChar char="•"/>
            </a:pPr>
            <a:endParaRPr lang="ru-RU" sz="2000" dirty="0" smtClean="0">
              <a:latin typeface="Arial"/>
              <a:cs typeface="Arial"/>
            </a:endParaRPr>
          </a:p>
          <a:p>
            <a:pPr algn="just">
              <a:lnSpc>
                <a:spcPct val="110000"/>
              </a:lnSpc>
            </a:pPr>
            <a:r>
              <a:rPr lang="ru-RU" sz="2000" dirty="0">
                <a:latin typeface="Arial"/>
                <a:cs typeface="Arial"/>
              </a:rPr>
              <a:t>В</a:t>
            </a:r>
            <a:r>
              <a:rPr lang="ru-RU" sz="2000" dirty="0" smtClean="0">
                <a:latin typeface="Arial"/>
                <a:cs typeface="Arial"/>
              </a:rPr>
              <a:t> ВАИС используются некоторые стандартные формулы (клише)</a:t>
            </a:r>
          </a:p>
          <a:p>
            <a:pPr algn="just"/>
            <a:r>
              <a:rPr lang="en-US" sz="2000" dirty="0" err="1" smtClean="0">
                <a:latin typeface="American Typewriter"/>
                <a:cs typeface="American Typewriter"/>
              </a:rPr>
              <a:t>Wie</a:t>
            </a:r>
            <a:r>
              <a:rPr lang="en-US" sz="2000" dirty="0" smtClean="0">
                <a:latin typeface="American Typewriter"/>
                <a:cs typeface="American Typewriter"/>
              </a:rPr>
              <a:t> ADN </a:t>
            </a:r>
            <a:r>
              <a:rPr lang="en-US" sz="2000" dirty="0" err="1" smtClean="0">
                <a:latin typeface="American Typewriter"/>
                <a:cs typeface="American Typewriter"/>
              </a:rPr>
              <a:t>meldet</a:t>
            </a:r>
            <a:r>
              <a:rPr lang="en-US" sz="2000" dirty="0" smtClean="0">
                <a:latin typeface="American Typewriter"/>
                <a:cs typeface="American Typewriter"/>
              </a:rPr>
              <a:t>; </a:t>
            </a:r>
            <a:r>
              <a:rPr lang="ru-RU" sz="2000" dirty="0" smtClean="0">
                <a:latin typeface="American Typewriter"/>
                <a:cs typeface="American Typewriter"/>
              </a:rPr>
              <a:t>По сообщения </a:t>
            </a:r>
            <a:r>
              <a:rPr lang="en-US" sz="2000" dirty="0" smtClean="0">
                <a:latin typeface="American Typewriter"/>
                <a:cs typeface="American Typewriter"/>
              </a:rPr>
              <a:t>X; </a:t>
            </a:r>
            <a:r>
              <a:rPr lang="ru-RU" sz="2000" dirty="0" smtClean="0">
                <a:latin typeface="American Typewriter"/>
                <a:cs typeface="American Typewriter"/>
              </a:rPr>
              <a:t>Как сообщил </a:t>
            </a:r>
            <a:r>
              <a:rPr lang="en-US" sz="2000" dirty="0" smtClean="0">
                <a:latin typeface="American Typewriter"/>
                <a:cs typeface="American Typewriter"/>
              </a:rPr>
              <a:t>X</a:t>
            </a:r>
            <a:r>
              <a:rPr lang="ru-RU" sz="2000" dirty="0" smtClean="0">
                <a:latin typeface="American Typewriter"/>
                <a:cs typeface="American Typewriter"/>
              </a:rPr>
              <a:t>; Согласно заявлению </a:t>
            </a:r>
            <a:r>
              <a:rPr lang="en-US" sz="2000" dirty="0" smtClean="0">
                <a:latin typeface="American Typewriter"/>
                <a:cs typeface="American Typewriter"/>
              </a:rPr>
              <a:t>X</a:t>
            </a:r>
            <a:r>
              <a:rPr lang="ru-RU" sz="2000" dirty="0" smtClean="0">
                <a:latin typeface="American Typewriter"/>
                <a:cs typeface="American Typewriter"/>
              </a:rPr>
              <a:t>; Из </a:t>
            </a:r>
            <a:r>
              <a:rPr lang="en-US" sz="2000" dirty="0" smtClean="0">
                <a:latin typeface="American Typewriter"/>
                <a:cs typeface="American Typewriter"/>
              </a:rPr>
              <a:t>X</a:t>
            </a:r>
            <a:r>
              <a:rPr lang="ru-RU" sz="2000" dirty="0" smtClean="0">
                <a:latin typeface="American Typewriter"/>
                <a:cs typeface="American Typewriter"/>
              </a:rPr>
              <a:t> сообщают; Как стало известно; По сведениям, полученным из хорошо информированных кругов и т.д.</a:t>
            </a:r>
          </a:p>
          <a:p>
            <a:pPr algn="ctr">
              <a:lnSpc>
                <a:spcPct val="110000"/>
              </a:lnSpc>
            </a:pPr>
            <a:endParaRPr lang="ru-RU" sz="2000" b="1" dirty="0" smtClean="0">
              <a:latin typeface="+mj-lt"/>
              <a:cs typeface="Arial"/>
            </a:endParaRPr>
          </a:p>
          <a:p>
            <a:pPr algn="just">
              <a:lnSpc>
                <a:spcPct val="110000"/>
              </a:lnSpc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61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latin typeface="Arial"/>
                <a:cs typeface="Arial"/>
              </a:rPr>
              <a:t>Структурные различия между вводными абзацами немецкого и русского информационных сообщений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736" y="1425265"/>
            <a:ext cx="7880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ru-RU" dirty="0" smtClean="0">
                <a:latin typeface="Arial"/>
                <a:cs typeface="Arial"/>
              </a:rPr>
              <a:t>часть предложения, указывающая на источник информации, при переводе с немецкого языка на русский перемещается на начальную часть высказывания: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214149"/>
              </p:ext>
            </p:extLst>
          </p:nvPr>
        </p:nvGraphicFramePr>
        <p:xfrm>
          <a:off x="914401" y="2348595"/>
          <a:ext cx="7313612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56806"/>
                <a:gridCol w="3656806"/>
              </a:tblGrid>
              <a:tr h="135201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Über die Situation </a:t>
                      </a:r>
                      <a:r>
                        <a:rPr lang="en-US" sz="2000" b="0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Obdachloser</a:t>
                      </a: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in der BRD veröffenlichte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die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amerikanische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Nachrichtenagentur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AP </a:t>
                      </a:r>
                      <a:r>
                        <a:rPr lang="en-US" sz="2000" b="0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folgenden</a:t>
                      </a: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Korrespondenten</a:t>
                      </a:r>
                      <a:r>
                        <a:rPr lang="en-US" sz="2000" b="0" baseline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bericht</a:t>
                      </a:r>
                      <a:r>
                        <a:rPr lang="en-US" sz="2000" b="0" baseline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.</a:t>
                      </a:r>
                      <a:endParaRPr lang="en-US" sz="2000" b="0" dirty="0">
                        <a:solidFill>
                          <a:srgbClr val="000000"/>
                        </a:solidFill>
                        <a:latin typeface="Helvetica CY"/>
                        <a:cs typeface="Helvetica CY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Американское </a:t>
                      </a:r>
                      <a:r>
                        <a:rPr lang="ru-RU" sz="2000" b="1" dirty="0" err="1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агенство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 новостей АП </a:t>
                      </a:r>
                      <a:r>
                        <a:rPr lang="ru-RU" sz="2000" b="0" dirty="0" smtClean="0">
                          <a:solidFill>
                            <a:srgbClr val="000000"/>
                          </a:solidFill>
                          <a:latin typeface="Helvetica CY"/>
                          <a:cs typeface="Helvetica CY"/>
                        </a:rPr>
                        <a:t>опубликовало следующее сообщение своего корреспондента о положении бездомных в ФРГ.</a:t>
                      </a:r>
                    </a:p>
                    <a:p>
                      <a:pPr algn="l"/>
                      <a:endParaRPr lang="en-US" sz="2000" b="0" dirty="0">
                        <a:solidFill>
                          <a:srgbClr val="000000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2736" y="4573634"/>
            <a:ext cx="78800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ru-RU" dirty="0" smtClean="0">
                <a:latin typeface="Arial"/>
                <a:cs typeface="Arial"/>
              </a:rPr>
              <a:t>вводные абзацы строятся по принципу включения основной и наиболее важной информации в первое предложение, и если оно сложное - то в главное, а не в придаточное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 smtClean="0">
                <a:latin typeface="Arial"/>
                <a:cs typeface="Arial"/>
              </a:rPr>
              <a:t>"</a:t>
            </a:r>
            <a:r>
              <a:rPr lang="ru-RU" dirty="0" smtClean="0">
                <a:latin typeface="Arial"/>
                <a:cs typeface="Arial"/>
              </a:rPr>
              <a:t>сначала главное, потом </a:t>
            </a:r>
            <a:r>
              <a:rPr lang="ru-RU" dirty="0" smtClean="0">
                <a:latin typeface="Arial"/>
                <a:cs typeface="Arial"/>
              </a:rPr>
              <a:t>детали«</a:t>
            </a:r>
            <a:endParaRPr lang="ru-RU" dirty="0" smtClean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ru-RU" dirty="0" smtClean="0">
                <a:latin typeface="Arial"/>
                <a:cs typeface="Arial"/>
              </a:rPr>
              <a:t>использование </a:t>
            </a:r>
            <a:r>
              <a:rPr lang="ru-RU" dirty="0" smtClean="0">
                <a:latin typeface="Arial"/>
                <a:cs typeface="Arial"/>
              </a:rPr>
              <a:t>разбивки, если вводное предложение содержит чрезмерно большой объем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170796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ПУБЛИЦИСТИКА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8394" y="1383707"/>
            <a:ext cx="8107080" cy="5267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latin typeface="Helvetica CY"/>
                <a:cs typeface="Helvetica CY"/>
              </a:rPr>
              <a:t>ПУБЛИЦИСТИКА (лат. </a:t>
            </a:r>
            <a:r>
              <a:rPr lang="en-US" dirty="0" smtClean="0">
                <a:latin typeface="Helvetica CY"/>
                <a:cs typeface="Helvetica CY"/>
              </a:rPr>
              <a:t>publikus </a:t>
            </a:r>
            <a:r>
              <a:rPr lang="ru-RU" dirty="0" smtClean="0">
                <a:latin typeface="Helvetica CY"/>
                <a:cs typeface="Helvetica CY"/>
              </a:rPr>
              <a:t>общественный) - род произведений, посвященных актуальным проблемам и явлениям текущей жизни, который влияет на деятельность социальных институтов, служит средством общественного воспитания, агитации и пропаганды, способом организации и передачи социальной информации.</a:t>
            </a:r>
          </a:p>
          <a:p>
            <a:pPr algn="just">
              <a:lnSpc>
                <a:spcPct val="110000"/>
              </a:lnSpc>
            </a:pPr>
            <a:endParaRPr lang="ru-RU" dirty="0" smtClean="0">
              <a:latin typeface="Helvetica CY"/>
              <a:cs typeface="Helvetica CY"/>
            </a:endParaRPr>
          </a:p>
          <a:p>
            <a:pPr algn="just">
              <a:lnSpc>
                <a:spcPct val="110000"/>
              </a:lnSpc>
            </a:pPr>
            <a:r>
              <a:rPr lang="ru-RU" b="1" dirty="0" smtClean="0">
                <a:latin typeface="Helvetica CY"/>
                <a:cs typeface="Helvetica CY"/>
              </a:rPr>
              <a:t>СТИЛЕВАЯ ОСОБЕННОСТЬ</a:t>
            </a:r>
            <a:r>
              <a:rPr lang="ru-RU" dirty="0" smtClean="0">
                <a:latin typeface="Helvetica CY"/>
                <a:cs typeface="Helvetica CY"/>
              </a:rPr>
              <a:t>: отражает отношение, </a:t>
            </a:r>
            <a:r>
              <a:rPr lang="ru-RU" dirty="0">
                <a:latin typeface="Helvetica CY"/>
                <a:cs typeface="Helvetica CY"/>
              </a:rPr>
              <a:t>иногда ярко эмоционально </a:t>
            </a:r>
            <a:r>
              <a:rPr lang="ru-RU" dirty="0" smtClean="0">
                <a:latin typeface="Helvetica CY"/>
                <a:cs typeface="Helvetica CY"/>
              </a:rPr>
              <a:t>окрашенное, к сообщающей информации.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Helvetica CY"/>
              <a:cs typeface="Helvetica CY"/>
            </a:endParaRPr>
          </a:p>
          <a:p>
            <a:pPr algn="just">
              <a:lnSpc>
                <a:spcPct val="110000"/>
              </a:lnSpc>
            </a:pPr>
            <a:r>
              <a:rPr lang="ru-RU" b="1" dirty="0" smtClean="0">
                <a:latin typeface="Helvetica CY"/>
                <a:cs typeface="Helvetica CY"/>
              </a:rPr>
              <a:t>ОСОБЕННОСТИ ПЕРЕВОДА:</a:t>
            </a:r>
          </a:p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ru-RU" dirty="0" smtClean="0">
                <a:latin typeface="Helvetica CY"/>
                <a:cs typeface="Helvetica CY"/>
              </a:rPr>
              <a:t>Сжатость изложения, стремление избегать лишних слов</a:t>
            </a:r>
          </a:p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ru-RU" dirty="0" smtClean="0">
                <a:latin typeface="Helvetica CY"/>
                <a:cs typeface="Helvetica CY"/>
              </a:rPr>
              <a:t>Использование при переводе уже существующей терминологии</a:t>
            </a:r>
          </a:p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ru-RU" dirty="0" smtClean="0">
                <a:latin typeface="Helvetica CY"/>
                <a:cs typeface="Helvetica CY"/>
              </a:rPr>
              <a:t>Наличие не допускающих сглаживания (сохранение экспрессивных черт оригинала, его тона) образных выражений, эмоционально окрашенных мест (т.е. живой и яркой окраски)</a:t>
            </a:r>
          </a:p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ru-RU" dirty="0" smtClean="0">
                <a:latin typeface="Helvetica CY"/>
                <a:cs typeface="Helvetica CY"/>
              </a:rPr>
              <a:t>Четкость синтаксиса, особенно при встрече длинных сложных предложений, при переводе которых опасны неясности, путаница и т.д. Отсюда - использование разбивки.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26220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150</TotalTime>
  <Words>574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Inkwell</vt:lpstr>
      <vt:lpstr>ОСОБЕННОСТИ ПЕРЕВОДА ГАЗЕТНО-ЖУРНАЛЬНОГО ИНФОРМАЦИОННОГО И ПУБЛИЦИСТИЧЕСКОГО МАТЕРИАЛА</vt:lpstr>
      <vt:lpstr>СОДЕРЖАНИЕ:</vt:lpstr>
      <vt:lpstr>ИНФОРМАЦИОННЫЙ ТЕКСТ</vt:lpstr>
      <vt:lpstr>Слайд 4</vt:lpstr>
      <vt:lpstr>Слайд 5</vt:lpstr>
      <vt:lpstr>ЗАГОЛОВКИ:</vt:lpstr>
      <vt:lpstr>СТРУКТУРА ГАЗЕТНО-ИНФОРМАЦИОННОГО СООБЩЕНИЯ </vt:lpstr>
      <vt:lpstr>Структурные различия между вводными абзацами немецкого и русского информационных сообщений</vt:lpstr>
      <vt:lpstr>ПУБЛИЦИСТИКА</vt:lpstr>
    </vt:vector>
  </TitlesOfParts>
  <Company>PCVGG-GBCF3-72PW4-GRMFK-Q7DD3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ПЕРЕВОДА ГАЗЕТНО-ЖУРНАЛЬНОГО ИНФОРМАЦИОННОГО И ПУБЛИЦИСТИЧЕСКОГО МАТЕРИАЛА</dc:title>
  <dc:creator>Tanya Parshina</dc:creator>
  <cp:lastModifiedBy>1</cp:lastModifiedBy>
  <cp:revision>33</cp:revision>
  <dcterms:created xsi:type="dcterms:W3CDTF">2013-05-19T15:51:08Z</dcterms:created>
  <dcterms:modified xsi:type="dcterms:W3CDTF">2013-06-01T17:09:19Z</dcterms:modified>
</cp:coreProperties>
</file>