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66" r:id="rId21"/>
    <p:sldId id="267" r:id="rId22"/>
    <p:sldId id="268" r:id="rId23"/>
    <p:sldId id="269" r:id="rId24"/>
    <p:sldId id="270" r:id="rId25"/>
    <p:sldId id="272" r:id="rId26"/>
    <p:sldId id="273" r:id="rId27"/>
    <p:sldId id="271" r:id="rId28"/>
    <p:sldId id="265" r:id="rId29"/>
    <p:sldId id="263" r:id="rId3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-9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64932-CBEC-4452-BD3B-41ED79EFDF3C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C1064-6273-47D0-9DD8-E7E3DBE3C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662A-4102-4D4E-A2C4-BD24E8B504A0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96D9-45B0-447F-9AA7-6554EBF33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79A71-6EAC-41D5-99DE-B76FFF148327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4AAB-D1FA-45ED-8467-CF17FF2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B44C-F64A-4C92-AA2B-2AED36F4050C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93B1-58E4-4073-97E1-12A89684F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00021-1D98-48A8-8F30-83FF22A6E3B6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EC72-9C76-44CC-ABB6-45210745D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42C6F-EAE4-4A6A-874A-7675753E793B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F746-E407-42CB-BE49-38144BA07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5AFF3-DFFF-4E25-B80C-5DD4EDD48DE3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2178E-C055-4E7F-AB22-5A1CF78D9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9D25-33F2-4FAF-BFA2-9BE2031D7DAA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E3DC6-1722-46D2-9E1B-6DF0C11B4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6841-DE72-43AA-AA79-35348B346ED8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4131-16C7-4F6E-8B71-9B355B6E7B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03313" y="2052638"/>
            <a:ext cx="8947150" cy="419576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9FFC-B686-4928-9572-504ED509E985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59DA-CC97-4115-B51F-85D52A5AAD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64F61-3D7A-44C6-B55A-3E38EB6066D9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D53B-E2AF-4047-88A4-1198D1E4C5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51E50-91C4-4864-9841-214353A656AE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BB45-E960-441C-8062-7BBDF43DD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AEA9-6A04-4740-A694-8F336721714E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4177-B1F4-42AA-93B8-707E12CB0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25B3-0890-4925-908C-95FE66C3AAEB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9E6E-9384-4F52-B0AA-492EC8357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3511-817E-4667-895A-EA8495523976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78AFD-816F-4787-8285-866B2FE0B2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23C8-5069-492A-B06A-C5841D3CDC0B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FBBA-92C7-440C-BFBF-36DE45A1BE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106D-DA10-46B0-ADF8-286F9ABC42D9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7BAD-FDBB-4D50-9723-A4000D5C1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DD137-306F-475E-A4E4-E13D06DF140D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D057-770E-4835-BF7F-61531648B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0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1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2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3"/>
          <a:srcRect b="23320"/>
          <a:stretch>
            <a:fillRect/>
          </a:stretch>
        </p:blipFill>
        <p:spPr bwMode="auto">
          <a:xfrm>
            <a:off x="8609013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2C5EA4-E1A7-416B-895C-E0F40434DE93}" type="datetimeFigureOut">
              <a:rPr lang="en-US"/>
              <a:pPr>
                <a:defRPr/>
              </a:pPr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2C259-3B14-4789-B107-6FCB4808B5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90" r:id="rId12"/>
    <p:sldLayoutId id="2147483678" r:id="rId13"/>
    <p:sldLayoutId id="2147483691" r:id="rId14"/>
    <p:sldLayoutId id="2147483692" r:id="rId15"/>
    <p:sldLayoutId id="2147483677" r:id="rId16"/>
    <p:sldLayoutId id="2147483676" r:id="rId17"/>
    <p:sldLayoutId id="2147483675" r:id="rId18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8%D1%80%D0%B8%D0%BB%D0%BB%D0%B8%D1%86%D0%B0" TargetMode="External"/><Relationship Id="rId2" Type="http://schemas.openxmlformats.org/officeDocument/2006/relationships/hyperlink" Target="https://ru.wikipedia.org/wiki/%D0%A2%D1%80%D0%B0%D0%BD%D1%81%D0%BB%D0%B8%D1%82%D0%B5%D1%80%D0%B0%D1%86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B%D0%B0%D1%82%D0%B8%D0%BD%D1%81%D0%BA%D0%B8%D0%B9_%D0%B0%D0%BB%D1%84%D0%B0%D0%B2%D0%B8%D1%82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1155700" y="1447800"/>
            <a:ext cx="8824913" cy="3328988"/>
          </a:xfrm>
        </p:spPr>
        <p:txBody>
          <a:bodyPr/>
          <a:lstStyle/>
          <a:p>
            <a:pPr eaLnBrk="1" hangingPunct="1"/>
            <a:r>
              <a:rPr lang="ru-RU" sz="4400" b="1" i="1" smtClean="0"/>
              <a:t>Передача имен собственных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Происхождение антропонимов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из английского языка: Grit, Daisy, Ben, Ferry, Tim, Ronny, Henry, Gerrit, Chris, Mike, Andrew,Tom, Thomas</a:t>
            </a:r>
          </a:p>
          <a:p>
            <a:r>
              <a:rPr lang="ru-RU" sz="2400" b="1" smtClean="0">
                <a:latin typeface="Times New Roman" pitchFamily="18" charset="0"/>
              </a:rPr>
              <a:t>из французского: Nicole, René, Simone, Dominic, Pierre, Yves, Colette,Beatrice, Annette</a:t>
            </a:r>
          </a:p>
          <a:p>
            <a:r>
              <a:rPr lang="ru-RU" sz="2400" b="1" smtClean="0">
                <a:latin typeface="Times New Roman" pitchFamily="18" charset="0"/>
              </a:rPr>
              <a:t>из скандинавских языков: Björn, Brit, Birgit, Kerstin, Heike, Olaf,Jens, Uwe, Sven, Torsten</a:t>
            </a:r>
          </a:p>
          <a:p>
            <a:r>
              <a:rPr lang="ru-RU" sz="2400" b="1" smtClean="0">
                <a:latin typeface="Times New Roman" pitchFamily="18" charset="0"/>
              </a:rPr>
              <a:t>из испанского: Bianca, Ramona, Manuela, Mario, Enrico,Sylvio</a:t>
            </a:r>
          </a:p>
          <a:p>
            <a:r>
              <a:rPr lang="ru-RU" sz="2400" b="1" smtClean="0">
                <a:latin typeface="Times New Roman" pitchFamily="18" charset="0"/>
              </a:rPr>
              <a:t>из славянских языков: Jana, Katja, Natascha, Vera, Boris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646113" y="0"/>
            <a:ext cx="9404350" cy="1852613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</a:rPr>
              <a:t>Имена собственные в различные эпохи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338138" y="1023938"/>
            <a:ext cx="10815637" cy="5632450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в Х1Х веке : Friedrich, Georg, Heinrich, August, Philipp, Wilhelm, Luise, Anna,Elise</a:t>
            </a:r>
          </a:p>
          <a:p>
            <a:r>
              <a:rPr lang="ru-RU" sz="2400" b="1" smtClean="0">
                <a:latin typeface="Times New Roman" pitchFamily="18" charset="0"/>
              </a:rPr>
              <a:t>В конце XIX — начале XX.в. : Paul, Walter,Karl, Erich, Otto, Konrad, Willy, Martha, Frieda, Marie, Klara, Lina, Dora</a:t>
            </a:r>
          </a:p>
          <a:p>
            <a:r>
              <a:rPr lang="ru-RU" sz="2400" b="1" smtClean="0">
                <a:latin typeface="Times New Roman" pitchFamily="18" charset="0"/>
              </a:rPr>
              <a:t>В 20-е годы: Heinz, Werner, Hоrst, Günther, Kurt, Helmut,Rudolf, Edith, Ilse, Ruth, Gerde, Christa</a:t>
            </a:r>
          </a:p>
          <a:p>
            <a:r>
              <a:rPr lang="ru-RU" sz="2400" b="1" smtClean="0">
                <a:latin typeface="Times New Roman" pitchFamily="18" charset="0"/>
              </a:rPr>
              <a:t>в 30-е годы — Manfred, Wolfgang, Klaus,Helga, Renate, Ursula</a:t>
            </a:r>
          </a:p>
          <a:p>
            <a:r>
              <a:rPr lang="ru-RU" sz="2400" b="1" smtClean="0">
                <a:latin typeface="Times New Roman" pitchFamily="18" charset="0"/>
              </a:rPr>
              <a:t>в 40-е годы — Bernd, Peter, Frank, Dieter, Jürgen, Gisela,Monika, Karin</a:t>
            </a:r>
          </a:p>
          <a:p>
            <a:r>
              <a:rPr lang="ru-RU" sz="2400" b="1" smtClean="0">
                <a:latin typeface="Times New Roman" pitchFamily="18" charset="0"/>
              </a:rPr>
              <a:t>в 50-е — Detlef, Klaus, Dieter, Petra, Marion, Sylvia</a:t>
            </a:r>
          </a:p>
          <a:p>
            <a:r>
              <a:rPr lang="ru-RU" sz="2400" b="1" smtClean="0">
                <a:latin typeface="Times New Roman" pitchFamily="18" charset="0"/>
              </a:rPr>
              <a:t>К современным модным именам относятся: Michael, Andreas, Stefan, Thomas, Susanne, Sabine, Petra,</a:t>
            </a:r>
          </a:p>
          <a:p>
            <a:r>
              <a:rPr lang="ru-RU" sz="2400" b="1" smtClean="0">
                <a:latin typeface="Times New Roman" pitchFamily="18" charset="0"/>
              </a:rPr>
              <a:t>Andrea, Anja, Claudia, Sandra, Melanie, Nicole, Simone, Michaela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mtClean="0">
                <a:latin typeface="Times New Roman" pitchFamily="18" charset="0"/>
              </a:rPr>
              <a:t>Региональные имена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нижненемецкие (Jens,Nils, Heike, Henning, Franke)</a:t>
            </a:r>
          </a:p>
          <a:p>
            <a:r>
              <a:rPr lang="ru-RU" sz="3200" b="1" smtClean="0">
                <a:latin typeface="Times New Roman" pitchFamily="18" charset="0"/>
              </a:rPr>
              <a:t>верхненемецкие (Sepp, Toni)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700" b="1" smtClean="0">
                <a:latin typeface="Times New Roman" pitchFamily="18" charset="0"/>
              </a:rPr>
              <a:t>Двойные имена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или слитно: (Luiselotte, Karlheinz, Annerose, Marieluise)</a:t>
            </a:r>
          </a:p>
          <a:p>
            <a:r>
              <a:rPr lang="ru-RU" sz="3200" b="1" smtClean="0">
                <a:latin typeface="Times New Roman" pitchFamily="18" charset="0"/>
              </a:rPr>
              <a:t>или через дефис: Haus-Dietrich, Kai-Uwe</a:t>
            </a:r>
          </a:p>
          <a:p>
            <a:r>
              <a:rPr lang="ru-RU" sz="3200" b="1" smtClean="0">
                <a:latin typeface="Times New Roman" pitchFamily="18" charset="0"/>
              </a:rPr>
              <a:t>или раздельно: Erich Maria (Remarque),Rainer Maria (Rilke)</a:t>
            </a:r>
            <a:endParaRPr lang="ru-RU" sz="3200" smtClean="0"/>
          </a:p>
          <a:p>
            <a:pPr eaLnBrk="1" hangingPunct="1"/>
            <a:endParaRPr lang="ru-RU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Brigitte — Birgit, Bergit, Git, Gitta, Gitte,Birga, Berga</a:t>
            </a:r>
          </a:p>
          <a:p>
            <a:r>
              <a:rPr lang="ru-RU" sz="2800" b="1" smtClean="0">
                <a:latin typeface="Times New Roman" pitchFamily="18" charset="0"/>
              </a:rPr>
              <a:t>Joseph — Jupp, Sepp; Elisabeth — Else, Elsa, Betti, Lisa, Liese </a:t>
            </a:r>
          </a:p>
          <a:p>
            <a:pPr algn="ctr"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Часто имена различаются только написанием:</a:t>
            </a:r>
          </a:p>
          <a:p>
            <a:r>
              <a:rPr lang="ru-RU" sz="2800" b="1" smtClean="0">
                <a:latin typeface="Times New Roman" pitchFamily="18" charset="0"/>
              </a:rPr>
              <a:t>Gunter -Gunther-Günther </a:t>
            </a:r>
          </a:p>
          <a:p>
            <a:r>
              <a:rPr lang="ru-RU" sz="2800" b="1" smtClean="0">
                <a:latin typeface="Times New Roman" pitchFamily="18" charset="0"/>
              </a:rPr>
              <a:t>Joseph -Josef </a:t>
            </a:r>
          </a:p>
          <a:p>
            <a:r>
              <a:rPr lang="ru-RU" sz="2800" b="1" smtClean="0">
                <a:latin typeface="Times New Roman" pitchFamily="18" charset="0"/>
              </a:rPr>
              <a:t>Annett -Annette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smtClean="0">
                <a:latin typeface="Times New Roman" pitchFamily="18" charset="0"/>
              </a:rPr>
              <a:t>Сохранение номинальных титулов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Fürstin Thurn und Taxis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Baron von und zu Prakwitz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 Freiherr von Stettin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Baron von Wrangel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Johannes de Vries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Johann Wolfgang von Goethe</a:t>
            </a:r>
            <a:endParaRPr lang="en-US" sz="2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Hermann von Sachsenheim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Hoffmann von Fallersleben</a:t>
            </a:r>
            <a:endParaRPr lang="en-US" sz="2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Times New Roman" pitchFamily="18" charset="0"/>
              </a:rPr>
              <a:t>Hofmann von Hofmannswaldau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Saug-Claus (алкаш Клаус)</a:t>
            </a:r>
          </a:p>
          <a:p>
            <a:r>
              <a:rPr lang="ru-RU" sz="3200" b="1" smtClean="0">
                <a:latin typeface="Times New Roman" pitchFamily="18" charset="0"/>
              </a:rPr>
              <a:t>Goldzahn-Claus (Клаус с золотым зубом)</a:t>
            </a:r>
          </a:p>
          <a:p>
            <a:r>
              <a:rPr lang="ru-RU" sz="3200" b="1" smtClean="0">
                <a:latin typeface="Times New Roman" pitchFamily="18" charset="0"/>
              </a:rPr>
              <a:t>Rotznase-Dietze (Сопляк Дитцэ)</a:t>
            </a:r>
          </a:p>
          <a:p>
            <a:r>
              <a:rPr lang="ru-RU" sz="3200" b="1" smtClean="0">
                <a:latin typeface="Times New Roman" pitchFamily="18" charset="0"/>
              </a:rPr>
              <a:t>Eck-Dietze (Живущий на углу Дитцэ)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</a:rPr>
              <a:t>Полуаффиксы в составе композитов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1103313" y="1581150"/>
            <a:ext cx="9578975" cy="466725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С именем Fritz композиты:</a:t>
            </a:r>
          </a:p>
          <a:p>
            <a:r>
              <a:rPr lang="ru-RU" sz="2800" b="1" smtClean="0">
                <a:latin typeface="Times New Roman" pitchFamily="18" charset="0"/>
              </a:rPr>
              <a:t>Butterfritze (торговец маслом)</a:t>
            </a:r>
          </a:p>
          <a:p>
            <a:r>
              <a:rPr lang="ru-RU" sz="2800" b="1" smtClean="0">
                <a:latin typeface="Times New Roman" pitchFamily="18" charset="0"/>
              </a:rPr>
              <a:t>Apfelfritze (торговец яблоками)</a:t>
            </a:r>
          </a:p>
          <a:p>
            <a:r>
              <a:rPr lang="ru-RU" sz="2800" b="1" smtClean="0">
                <a:latin typeface="Times New Roman" pitchFamily="18" charset="0"/>
              </a:rPr>
              <a:t> Filmfritze (киношник)</a:t>
            </a:r>
          </a:p>
          <a:p>
            <a:r>
              <a:rPr lang="ru-RU" sz="2800" b="1" smtClean="0">
                <a:latin typeface="Times New Roman" pitchFamily="18" charset="0"/>
              </a:rPr>
              <a:t> Gemüsefritze зеленщик)</a:t>
            </a:r>
          </a:p>
          <a:p>
            <a:r>
              <a:rPr lang="ru-RU" sz="2800" b="1" smtClean="0">
                <a:latin typeface="Times New Roman" pitchFamily="18" charset="0"/>
              </a:rPr>
              <a:t> Möbelfritze(мебельщик)</a:t>
            </a:r>
          </a:p>
          <a:p>
            <a:r>
              <a:rPr lang="ru-RU" sz="2800" b="1" smtClean="0">
                <a:latin typeface="Times New Roman" pitchFamily="18" charset="0"/>
              </a:rPr>
              <a:t> Tabakfritze (табачник)</a:t>
            </a:r>
          </a:p>
          <a:p>
            <a:r>
              <a:rPr lang="ru-RU" sz="2800" b="1" smtClean="0">
                <a:latin typeface="Times New Roman" pitchFamily="18" charset="0"/>
              </a:rPr>
              <a:t> Zeitungfritze (торговец газетами)</a:t>
            </a:r>
          </a:p>
          <a:p>
            <a:r>
              <a:rPr lang="ru-RU" sz="2800" b="1" smtClean="0">
                <a:latin typeface="Times New Roman" pitchFamily="18" charset="0"/>
              </a:rPr>
              <a:t> Quasselfritze(болтун)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577850" y="184150"/>
            <a:ext cx="9404350" cy="863600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</a:rPr>
              <a:t>Полуаффиксы в составе композитов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633413" y="989013"/>
            <a:ext cx="10721975" cy="56356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С именами Hans, Peter, Liese, Meier, Michel, Suse композиты: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Hans — Fabelhans (выдумщик)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 Faselhans (болтун)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 Prahlhans (хвастун);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Peter — Angstpeter (трус)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 Heulpeter (рева)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 Nörglerpeter (брюзга)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Heulliese (рева)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Bummelliese (копуша)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Meier — Angstmeier (трус)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Kraftmeier (детина)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 Schlaumeier (хитрец)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Schwindelmeier (аферист)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Mein Name ist Hase «Я ничего не знаю» (от имени немца по фамилии Хазе)</a:t>
            </a:r>
          </a:p>
          <a:p>
            <a:r>
              <a:rPr lang="ru-RU" sz="2400" b="1" smtClean="0">
                <a:latin typeface="Times New Roman" pitchFamily="18" charset="0"/>
              </a:rPr>
              <a:t>der dumme August «клоун в цирке»</a:t>
            </a:r>
          </a:p>
          <a:p>
            <a:r>
              <a:rPr lang="ru-RU" sz="2400" b="1" smtClean="0">
                <a:latin typeface="Times New Roman" pitchFamily="18" charset="0"/>
              </a:rPr>
              <a:t>Hans Liederlich «ветреник»</a:t>
            </a:r>
          </a:p>
          <a:p>
            <a:r>
              <a:rPr lang="ru-RU" sz="2400" b="1" smtClean="0">
                <a:latin typeface="Times New Roman" pitchFamily="18" charset="0"/>
              </a:rPr>
              <a:t>Otto Normalverbraucher «обыватель»</a:t>
            </a:r>
          </a:p>
          <a:p>
            <a:r>
              <a:rPr lang="ru-RU" sz="2400" b="1" smtClean="0">
                <a:latin typeface="Times New Roman" pitchFamily="18" charset="0"/>
              </a:rPr>
              <a:t>frei nach Knigge «по правилам хорошего тона» (Книгге — автор известной книги о хорошем тоне)</a:t>
            </a:r>
          </a:p>
          <a:p>
            <a:pPr eaLnBrk="1" hangingPunct="1"/>
            <a:r>
              <a:rPr lang="en-US" sz="2400" b="1" smtClean="0">
                <a:latin typeface="Times New Roman" pitchFamily="18" charset="0"/>
              </a:rPr>
              <a:t>nach Adam Riese</a:t>
            </a:r>
            <a:r>
              <a:rPr lang="ru-RU" sz="2400" b="1" smtClean="0">
                <a:latin typeface="Times New Roman" pitchFamily="18" charset="0"/>
              </a:rPr>
              <a:t>-если точно подсчитать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Имена Собственные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1)</a:t>
            </a:r>
            <a:r>
              <a:rPr lang="ru-RU" sz="2800" b="1" i="1" smtClean="0"/>
              <a:t>Антропонимы</a:t>
            </a:r>
            <a:r>
              <a:rPr lang="ru-RU" sz="2800" smtClean="0"/>
              <a:t>-имена, отчества, фамилии, прозвища людей, клички, псевдонимы</a:t>
            </a:r>
          </a:p>
          <a:p>
            <a:pPr eaLnBrk="1" hangingPunct="1"/>
            <a:r>
              <a:rPr lang="ru-RU" sz="2800" b="1" i="1" smtClean="0"/>
              <a:t>2)Топонимика и гидронимика</a:t>
            </a:r>
            <a:r>
              <a:rPr lang="ru-RU" sz="2800" smtClean="0"/>
              <a:t> -географические имена</a:t>
            </a:r>
          </a:p>
          <a:p>
            <a:pPr eaLnBrk="1" hangingPunct="1"/>
            <a:r>
              <a:rPr lang="ru-RU" sz="2800" smtClean="0"/>
              <a:t>3)</a:t>
            </a:r>
            <a:r>
              <a:rPr lang="ru-RU" sz="2800" b="1" i="1" smtClean="0"/>
              <a:t>Астронимика</a:t>
            </a:r>
            <a:r>
              <a:rPr lang="ru-RU" sz="2800" smtClean="0"/>
              <a:t> – название звезд, комет, планет</a:t>
            </a:r>
          </a:p>
          <a:p>
            <a:pPr eaLnBrk="1" hangingPunct="1"/>
            <a:r>
              <a:rPr lang="ru-RU" sz="2800" smtClean="0"/>
              <a:t>4)Названия газет, журналов,опер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Способы передачи имен собственных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Перевод</a:t>
            </a: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Транслитерация</a:t>
            </a: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Транскрипция</a:t>
            </a:r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Перевод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Перевод</a:t>
            </a:r>
            <a:r>
              <a:rPr lang="ru-RU" sz="3200" smtClean="0"/>
              <a:t> можно применять, если имена собственные имеют семантику, исключая имена собственные людей, употребленные в своей прямой функции и не осложненные коннотацией, как, например, Rose, Heide, Erika, Wolf.</a:t>
            </a:r>
          </a:p>
          <a:p>
            <a:pPr eaLnBrk="1" hangingPunct="1"/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Перевод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Marie die Blutige—Мария Кровавая </a:t>
            </a:r>
          </a:p>
          <a:p>
            <a:pPr eaLnBrk="1" hangingPunct="1"/>
            <a:r>
              <a:rPr lang="ru-RU" sz="2800" smtClean="0"/>
              <a:t>Heinrich der Vogler — Генрих Птицелов</a:t>
            </a:r>
          </a:p>
          <a:p>
            <a:pPr eaLnBrk="1" hangingPunct="1"/>
            <a:r>
              <a:rPr lang="ru-RU" sz="2800" smtClean="0"/>
              <a:t>Richard Lowenherz – Ричард Львиное сердце</a:t>
            </a:r>
          </a:p>
          <a:p>
            <a:pPr eaLnBrk="1" hangingPunct="1"/>
            <a:r>
              <a:rPr lang="ru-RU" sz="2800" smtClean="0"/>
              <a:t>August der Starke — Август Сильный</a:t>
            </a:r>
          </a:p>
          <a:p>
            <a:pPr eaLnBrk="1" hangingPunct="1"/>
            <a:r>
              <a:rPr lang="ru-RU" sz="2800" smtClean="0"/>
              <a:t>Wilhelm der Eroberer — Вильгельм Завоеватель</a:t>
            </a:r>
          </a:p>
          <a:p>
            <a:pPr eaLnBrk="1" hangingPunct="1"/>
            <a:r>
              <a:rPr lang="ru-RU" sz="2800" smtClean="0"/>
              <a:t>Karl der Grope — Карл Великий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Перевод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gro</a:t>
            </a:r>
            <a:r>
              <a:rPr lang="en-US" sz="3200" b="1" smtClean="0">
                <a:latin typeface="Times New Roman" pitchFamily="18" charset="0"/>
              </a:rPr>
              <a:t>p</a:t>
            </a:r>
            <a:r>
              <a:rPr lang="ru-RU" sz="3200" b="1" smtClean="0">
                <a:latin typeface="Times New Roman" pitchFamily="18" charset="0"/>
              </a:rPr>
              <a:t>er Heinrich </a:t>
            </a:r>
            <a:r>
              <a:rPr lang="en-US" sz="3200" b="1" smtClean="0">
                <a:latin typeface="Times New Roman" pitchFamily="18" charset="0"/>
              </a:rPr>
              <a:t>-</a:t>
            </a:r>
            <a:r>
              <a:rPr lang="ru-RU" sz="3200" b="1" smtClean="0">
                <a:latin typeface="Times New Roman" pitchFamily="18" charset="0"/>
              </a:rPr>
              <a:t>девясил высокий,</a:t>
            </a:r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 roter Heinrich </a:t>
            </a:r>
            <a:r>
              <a:rPr lang="en-US" sz="3200" b="1" smtClean="0">
                <a:latin typeface="Times New Roman" pitchFamily="18" charset="0"/>
              </a:rPr>
              <a:t>-</a:t>
            </a:r>
            <a:r>
              <a:rPr lang="ru-RU" sz="3200" b="1" smtClean="0">
                <a:latin typeface="Times New Roman" pitchFamily="18" charset="0"/>
              </a:rPr>
              <a:t>дикий щавель,</a:t>
            </a:r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 guter Heinrich </a:t>
            </a:r>
            <a:r>
              <a:rPr lang="en-US" sz="3200" b="1" smtClean="0">
                <a:latin typeface="Times New Roman" pitchFamily="18" charset="0"/>
              </a:rPr>
              <a:t>-</a:t>
            </a:r>
            <a:r>
              <a:rPr lang="ru-RU" sz="3200" b="1" smtClean="0">
                <a:latin typeface="Times New Roman" pitchFamily="18" charset="0"/>
              </a:rPr>
              <a:t>лебеда,</a:t>
            </a:r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 der dumme August </a:t>
            </a:r>
            <a:r>
              <a:rPr lang="en-US" sz="3200" b="1" smtClean="0">
                <a:latin typeface="Times New Roman" pitchFamily="18" charset="0"/>
              </a:rPr>
              <a:t>-</a:t>
            </a:r>
            <a:r>
              <a:rPr lang="ru-RU" sz="3200" b="1" smtClean="0">
                <a:latin typeface="Times New Roman" pitchFamily="18" charset="0"/>
              </a:rPr>
              <a:t>рыжий клоун</a:t>
            </a:r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 der falsche Wilhelm -парик </a:t>
            </a:r>
            <a:endParaRPr lang="en-US" sz="3200" b="1" smtClean="0">
              <a:latin typeface="Times New Roman" pitchFamily="18" charset="0"/>
            </a:endParaRPr>
          </a:p>
          <a:p>
            <a:pPr eaLnBrk="1" hangingPunct="1"/>
            <a:r>
              <a:rPr lang="en-US" sz="3200" b="1" smtClean="0">
                <a:latin typeface="Times New Roman" pitchFamily="18" charset="0"/>
              </a:rPr>
              <a:t> </a:t>
            </a:r>
            <a:r>
              <a:rPr lang="ru-RU" sz="3200" b="1" smtClean="0">
                <a:latin typeface="Times New Roman" pitchFamily="18" charset="0"/>
              </a:rPr>
              <a:t>der alte Gottfried </a:t>
            </a:r>
            <a:r>
              <a:rPr lang="en-US" sz="3200" b="1" smtClean="0">
                <a:latin typeface="Times New Roman" pitchFamily="18" charset="0"/>
              </a:rPr>
              <a:t>-</a:t>
            </a:r>
            <a:r>
              <a:rPr lang="ru-RU" sz="3200" b="1" smtClean="0">
                <a:latin typeface="Times New Roman" pitchFamily="18" charset="0"/>
              </a:rPr>
              <a:t> халат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Транслитерация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Транслитерация- это передача графического образа слова с учетом эквивалентов двух алфавитов: ИЯ и ПЯ 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Heinricn Heine — Генрих Гейне (h - г, ei - ей, ch - х) 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Zweig -Цвейг (ei - ей)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Feuchtwanger -Фейхтвангер (ей — ей)</a:t>
            </a:r>
          </a:p>
          <a:p>
            <a:pPr eaLnBrk="1" hangingPunct="1"/>
            <a:endParaRPr lang="ru-RU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Транскрипция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3200" b="1" i="1" smtClean="0">
                <a:latin typeface="Times New Roman" pitchFamily="18" charset="0"/>
              </a:rPr>
              <a:t>Транскрипция </a:t>
            </a:r>
            <a:r>
              <a:rPr lang="ru-RU" sz="3200" b="1" smtClean="0">
                <a:latin typeface="Times New Roman" pitchFamily="18" charset="0"/>
              </a:rPr>
              <a:t>- передача звукового образа слова </a:t>
            </a: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Goethe – Гете</a:t>
            </a: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Rilke – Рилке</a:t>
            </a:r>
          </a:p>
          <a:p>
            <a:pPr eaLnBrk="1" hangingPunct="1"/>
            <a:r>
              <a:rPr lang="ru-RU" sz="3200" b="1" smtClean="0">
                <a:latin typeface="Times New Roman" pitchFamily="18" charset="0"/>
              </a:rPr>
              <a:t>Wohmann -Воман</a:t>
            </a:r>
          </a:p>
          <a:p>
            <a:pPr eaLnBrk="1" hangingPunct="1"/>
            <a:endParaRPr lang="ru-RU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08" name="Group 72"/>
          <p:cNvGraphicFramePr>
            <a:graphicFrameLocks noGrp="1"/>
          </p:cNvGraphicFramePr>
          <p:nvPr>
            <p:ph idx="1"/>
          </p:nvPr>
        </p:nvGraphicFramePr>
        <p:xfrm>
          <a:off x="795338" y="401638"/>
          <a:ext cx="8986837" cy="6227762"/>
        </p:xfrm>
        <a:graphic>
          <a:graphicData uri="http://schemas.openxmlformats.org/drawingml/2006/table">
            <a:tbl>
              <a:tblPr/>
              <a:tblGrid>
                <a:gridCol w="498475"/>
                <a:gridCol w="2741612"/>
                <a:gridCol w="3500438"/>
                <a:gridCol w="2246312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Происхождение фамилии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Количество носителей (%)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Müller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(Мюллер)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Muller - "мельник"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Schmidt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(Шмидт)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Schmied - "кузнец"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Schneider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(Шнайдер)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Schneider - "портной"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Fischer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(Фишер)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Fischer - "рыбак"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Meyer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(Мейер)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Meier - "фермер, арендатор", также - "бургомистр, староста"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Weber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(Вебер)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Weber - "ткач"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Schulz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(Шульц)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Schulze - "деревенский староста"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Wagner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(Вагнер)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южнонем. Wagner - "каретник, каретный мастер"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Becker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(Беккер)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Backer - "пекарь, булочник"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Hoffmann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(Хоффманн, Гофман)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нем. Hof - "двор" и Mann - "человек"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ISO 9</a:t>
            </a:r>
            <a:r>
              <a:rPr lang="ru-RU" sz="2400" smtClean="0"/>
              <a:t> — международный стандарт, определяющий систему </a:t>
            </a:r>
            <a:r>
              <a:rPr lang="ru-RU" sz="2400" smtClean="0">
                <a:hlinkClick r:id="rId2" tooltip="Транслитерация"/>
              </a:rPr>
              <a:t>транслитерации</a:t>
            </a:r>
            <a:r>
              <a:rPr lang="ru-RU" sz="2400" smtClean="0"/>
              <a:t> </a:t>
            </a:r>
            <a:r>
              <a:rPr lang="ru-RU" sz="2400" smtClean="0">
                <a:hlinkClick r:id="rId3" tooltip="Кириллица"/>
              </a:rPr>
              <a:t>кириллических</a:t>
            </a:r>
            <a:r>
              <a:rPr lang="ru-RU" sz="2400" smtClean="0"/>
              <a:t> алфавитов славянских и неславянских языков посредством </a:t>
            </a:r>
            <a:r>
              <a:rPr lang="ru-RU" sz="2400" smtClean="0">
                <a:hlinkClick r:id="rId4" tooltip="Латинский алфавит"/>
              </a:rPr>
              <a:t>латиницы</a:t>
            </a:r>
            <a:endParaRPr lang="ru-RU" sz="2400" smtClean="0"/>
          </a:p>
          <a:p>
            <a:pPr eaLnBrk="1" hangingPunct="1"/>
            <a:r>
              <a:rPr lang="ru-RU" sz="2400" smtClean="0"/>
              <a:t>Главное преимущество ISO 9 перед другими подобными системами — это его полная однозначность, — каждой кириллической букве соответствует одна буква латинского алфавита</a:t>
            </a:r>
          </a:p>
          <a:p>
            <a:pPr eaLnBrk="1" hangingPunct="1"/>
            <a:r>
              <a:rPr lang="ru-RU" sz="2400" smtClean="0"/>
              <a:t>Это позволяет точно передавать кириллический оригинал и производить обратную транслитерацию, даже если язык нераспознан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Передача антропонимов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super Heinrich — сахарница</a:t>
            </a:r>
            <a:r>
              <a:rPr lang="ru-RU" sz="3200" b="1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groper Hans — пудинг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Charlotte — десерт, сладкое блюдо 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blauer Heinrich — перловая крупа, жидкий суп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falscher Wilhelm — парик 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Vater Philipp — тюрьма, каталажка 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</a:rPr>
              <a:t>Tante Meier — туалет </a:t>
            </a:r>
          </a:p>
          <a:p>
            <a:pPr eaLnBrk="1" hangingPunct="1"/>
            <a:endParaRPr lang="ru-RU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Передача антропонимов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"Mensch, Meier!" -  «Вот это да! Черт возьми! Послушай!»</a:t>
            </a:r>
          </a:p>
          <a:p>
            <a:pPr eaLnBrk="1" hangingPunct="1"/>
            <a:r>
              <a:rPr lang="ru-RU" sz="3200" smtClean="0"/>
              <a:t>Heini (от Heinrich) - глуповатый, простак </a:t>
            </a:r>
          </a:p>
          <a:p>
            <a:pPr eaLnBrk="1" hangingPunct="1"/>
            <a:r>
              <a:rPr lang="ru-RU" sz="3200" smtClean="0"/>
              <a:t>Suse (от Susanna) - меланхоличная женщина</a:t>
            </a:r>
          </a:p>
          <a:p>
            <a:pPr eaLnBrk="1" hangingPunct="1">
              <a:buFont typeface="Wingdings 3" pitchFamily="18" charset="2"/>
              <a:buNone/>
            </a:pPr>
            <a:endParaRPr lang="ru-RU" sz="32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Times New Roman" pitchFamily="18" charset="0"/>
              </a:rPr>
              <a:t>Происхождение имен:</a:t>
            </a:r>
            <a:r>
              <a:rPr lang="ru-RU" smtClean="0"/>
              <a:t>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600" b="1" smtClean="0">
                <a:latin typeface="Times New Roman" pitchFamily="18" charset="0"/>
              </a:rPr>
              <a:t>а) древние имена с прозрачным («Wolf» — волк) и непрозрачным («Hildegund» — «борьба +борьба») этимоном</a:t>
            </a:r>
            <a:endParaRPr lang="en-US" sz="3600" b="1" smtClean="0"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600" b="1" smtClean="0"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3600" b="1" smtClean="0">
                <a:latin typeface="Times New Roman" pitchFamily="18" charset="0"/>
              </a:rPr>
              <a:t>б) исконные — заимствованные имена, с фонетической адаптацией и без нее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Имена Собственные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3600" b="1" smtClean="0"/>
              <a:t>   </a:t>
            </a:r>
            <a:r>
              <a:rPr lang="ru-RU" sz="3600" b="1" smtClean="0"/>
              <a:t>Степень распространенности имен в различные эпохи (в том числе в различные периоды новейшей истории) в зависимости от языковой моды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Формы имен собственных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а) двойное имя в немецком языке (в написании слитное, с дефисом и без него)</a:t>
            </a:r>
          </a:p>
          <a:p>
            <a:r>
              <a:rPr lang="ru-RU" sz="3200" b="1" smtClean="0">
                <a:latin typeface="Times New Roman" pitchFamily="18" charset="0"/>
              </a:rPr>
              <a:t>б) однокорневые нейтральные варианты имен</a:t>
            </a:r>
          </a:p>
          <a:p>
            <a:r>
              <a:rPr lang="ru-RU" sz="3200" b="1" smtClean="0">
                <a:latin typeface="Times New Roman" pitchFamily="18" charset="0"/>
              </a:rPr>
              <a:t>в) ласковые имена, клички и прозвища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Имена Собственные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Социологические особенности немецких антропонимов</a:t>
            </a:r>
          </a:p>
          <a:p>
            <a:r>
              <a:rPr lang="ru-RU" sz="3200" b="1" smtClean="0">
                <a:latin typeface="Times New Roman" pitchFamily="18" charset="0"/>
              </a:rPr>
              <a:t> Имена собственные в словосложении и в устойчивых словесных комплексах</a:t>
            </a:r>
          </a:p>
          <a:p>
            <a:r>
              <a:rPr lang="ru-RU" sz="3200" b="1" smtClean="0">
                <a:latin typeface="Times New Roman" pitchFamily="18" charset="0"/>
              </a:rPr>
              <a:t>Символические антропонимы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Происхождение антропонимов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b="1" smtClean="0">
                <a:latin typeface="Times New Roman" pitchFamily="18" charset="0"/>
              </a:rPr>
              <a:t>Исконнонемецкие антропонимы брали основы из древнегерманской мифологии и были «говорящими»</a:t>
            </a:r>
          </a:p>
          <a:p>
            <a:r>
              <a:rPr lang="ru-RU" sz="3200" b="1" smtClean="0">
                <a:latin typeface="Times New Roman" pitchFamily="18" charset="0"/>
              </a:rPr>
              <a:t>Wolfried (двн. Wolf — волк, fridn — мир),</a:t>
            </a:r>
          </a:p>
          <a:p>
            <a:r>
              <a:rPr lang="ru-RU" sz="3200" b="1" smtClean="0">
                <a:latin typeface="Times New Roman" pitchFamily="18" charset="0"/>
              </a:rPr>
              <a:t>Waldeburga (двн. walten — править, burg — крепость, замок), Landolf (двн. land —земля, wolf — волк)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Происхождение антропонимов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Adelheid (двн. Adal —благородный, heit — сословие)</a:t>
            </a:r>
          </a:p>
          <a:p>
            <a:r>
              <a:rPr lang="ru-RU" sz="2400" b="1" smtClean="0">
                <a:latin typeface="Times New Roman" pitchFamily="18" charset="0"/>
              </a:rPr>
              <a:t> Baldomar (двн. bald — смелый, māri — знаменитый)</a:t>
            </a:r>
          </a:p>
          <a:p>
            <a:r>
              <a:rPr lang="ru-RU" sz="2400" b="1" smtClean="0">
                <a:latin typeface="Times New Roman" pitchFamily="18" charset="0"/>
              </a:rPr>
              <a:t>Dictrich (двн. diot — народ, rīhhi — могущественный; князь)</a:t>
            </a:r>
          </a:p>
          <a:p>
            <a:r>
              <a:rPr lang="ru-RU" sz="2400" b="1" smtClean="0">
                <a:latin typeface="Times New Roman" pitchFamily="18" charset="0"/>
              </a:rPr>
              <a:t> Engelbert (двн.angil — ангел, beraht — блестящий, знаменитый)</a:t>
            </a:r>
          </a:p>
          <a:p>
            <a:r>
              <a:rPr lang="ru-RU" sz="2400" b="1" smtClean="0">
                <a:latin typeface="Times New Roman" pitchFamily="18" charset="0"/>
              </a:rPr>
              <a:t> Gudrun (двн. gund — битва +rūna — тайна, колдовство)</a:t>
            </a:r>
          </a:p>
          <a:p>
            <a:r>
              <a:rPr lang="ru-RU" sz="2400" b="1" smtClean="0">
                <a:latin typeface="Times New Roman" pitchFamily="18" charset="0"/>
              </a:rPr>
              <a:t> Irmtraut (двн. irmin — имя божества или большой + trūt— милый, любимый)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Происхождение антропонимов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Огромное количество антропонимов заимствовано уже много веков назад из разных источников, например, из мифологии древних греков и римлян, из библии </a:t>
            </a:r>
          </a:p>
          <a:p>
            <a:pPr algn="ctr"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</a:rPr>
              <a:t>Peter, Johannes, Paul, Christian,Leo, Martin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</TotalTime>
  <Words>916</Words>
  <Application>Microsoft Office PowerPoint</Application>
  <PresentationFormat>Custom</PresentationFormat>
  <Paragraphs>195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</vt:lpstr>
      <vt:lpstr>Century Gothic</vt:lpstr>
      <vt:lpstr>Wingdings 3</vt:lpstr>
      <vt:lpstr>Calibri</vt:lpstr>
      <vt:lpstr>Times New Roman</vt:lpstr>
      <vt:lpstr>Tahoma</vt:lpstr>
      <vt:lpstr>Ион</vt:lpstr>
      <vt:lpstr>Ион</vt:lpstr>
      <vt:lpstr>Ион</vt:lpstr>
      <vt:lpstr>Ион</vt:lpstr>
      <vt:lpstr>Передача имен собственных</vt:lpstr>
      <vt:lpstr>Имена Собственные</vt:lpstr>
      <vt:lpstr>Происхождение имен: </vt:lpstr>
      <vt:lpstr>Имена Собственные</vt:lpstr>
      <vt:lpstr>Формы имен собственных</vt:lpstr>
      <vt:lpstr>Имена Собственные</vt:lpstr>
      <vt:lpstr>Происхождение антропонимов</vt:lpstr>
      <vt:lpstr>Происхождение антропонимов</vt:lpstr>
      <vt:lpstr>Происхождение антропонимов</vt:lpstr>
      <vt:lpstr>Происхождение антропонимов</vt:lpstr>
      <vt:lpstr>Имена собственные в различные эпохи</vt:lpstr>
      <vt:lpstr>Региональные имена</vt:lpstr>
      <vt:lpstr>Двойные имена</vt:lpstr>
      <vt:lpstr>Слайд 14</vt:lpstr>
      <vt:lpstr>Сохранение номинальных титулов</vt:lpstr>
      <vt:lpstr>Слайд 16</vt:lpstr>
      <vt:lpstr>Полуаффиксы в составе композитов</vt:lpstr>
      <vt:lpstr>Полуаффиксы в составе композитов</vt:lpstr>
      <vt:lpstr>Слайд 19</vt:lpstr>
      <vt:lpstr>Способы передачи имен собственных</vt:lpstr>
      <vt:lpstr>Перевод</vt:lpstr>
      <vt:lpstr>Перевод</vt:lpstr>
      <vt:lpstr>Перевод</vt:lpstr>
      <vt:lpstr>Транслитерация</vt:lpstr>
      <vt:lpstr>Транскрипция</vt:lpstr>
      <vt:lpstr>Слайд 26</vt:lpstr>
      <vt:lpstr>Слайд 27</vt:lpstr>
      <vt:lpstr>Передача антропонимов</vt:lpstr>
      <vt:lpstr>Передача антропонимов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Customer</cp:lastModifiedBy>
  <cp:revision>3</cp:revision>
  <dcterms:created xsi:type="dcterms:W3CDTF">2013-07-31T16:30:56Z</dcterms:created>
  <dcterms:modified xsi:type="dcterms:W3CDTF">2016-02-26T17:51:50Z</dcterms:modified>
</cp:coreProperties>
</file>