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5AAE-A691-4BA0-BBF6-6C09D7C1C6D1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A939-D9DC-4E1E-BE3D-5E8D1AE6C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319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5AAE-A691-4BA0-BBF6-6C09D7C1C6D1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A939-D9DC-4E1E-BE3D-5E8D1AE6C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691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5AAE-A691-4BA0-BBF6-6C09D7C1C6D1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A939-D9DC-4E1E-BE3D-5E8D1AE6C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643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5AAE-A691-4BA0-BBF6-6C09D7C1C6D1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A939-D9DC-4E1E-BE3D-5E8D1AE6CE3F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26443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5AAE-A691-4BA0-BBF6-6C09D7C1C6D1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A939-D9DC-4E1E-BE3D-5E8D1AE6C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302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5AAE-A691-4BA0-BBF6-6C09D7C1C6D1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A939-D9DC-4E1E-BE3D-5E8D1AE6C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6582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5AAE-A691-4BA0-BBF6-6C09D7C1C6D1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A939-D9DC-4E1E-BE3D-5E8D1AE6C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931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5AAE-A691-4BA0-BBF6-6C09D7C1C6D1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A939-D9DC-4E1E-BE3D-5E8D1AE6C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9094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5AAE-A691-4BA0-BBF6-6C09D7C1C6D1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A939-D9DC-4E1E-BE3D-5E8D1AE6C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352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5AAE-A691-4BA0-BBF6-6C09D7C1C6D1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A939-D9DC-4E1E-BE3D-5E8D1AE6C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89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5AAE-A691-4BA0-BBF6-6C09D7C1C6D1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A939-D9DC-4E1E-BE3D-5E8D1AE6C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5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5AAE-A691-4BA0-BBF6-6C09D7C1C6D1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A939-D9DC-4E1E-BE3D-5E8D1AE6C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803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5AAE-A691-4BA0-BBF6-6C09D7C1C6D1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A939-D9DC-4E1E-BE3D-5E8D1AE6C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68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5AAE-A691-4BA0-BBF6-6C09D7C1C6D1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A939-D9DC-4E1E-BE3D-5E8D1AE6C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239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5AAE-A691-4BA0-BBF6-6C09D7C1C6D1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A939-D9DC-4E1E-BE3D-5E8D1AE6C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60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5AAE-A691-4BA0-BBF6-6C09D7C1C6D1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A939-D9DC-4E1E-BE3D-5E8D1AE6C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015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5AAE-A691-4BA0-BBF6-6C09D7C1C6D1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A939-D9DC-4E1E-BE3D-5E8D1AE6C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546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CF35AAE-A691-4BA0-BBF6-6C09D7C1C6D1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DA939-D9DC-4E1E-BE3D-5E8D1AE6C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4259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05081" y="2648803"/>
            <a:ext cx="8825658" cy="3329581"/>
          </a:xfrm>
        </p:spPr>
        <p:txBody>
          <a:bodyPr/>
          <a:lstStyle/>
          <a:p>
            <a:r>
              <a:rPr lang="ru-RU" b="1" dirty="0" smtClean="0"/>
              <a:t>Текст и его структура. Текстологические </a:t>
            </a:r>
            <a:r>
              <a:rPr lang="ru-RU" b="1" dirty="0"/>
              <a:t>аспекты </a:t>
            </a:r>
            <a:r>
              <a:rPr lang="ru-RU" b="1" dirty="0" smtClean="0"/>
              <a:t>перевода.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8359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Переводчик должен уметь воспринимать эту целостность текста оригинала и обеспечивать целостность создаваемого им текста перевода.</a:t>
            </a:r>
          </a:p>
        </p:txBody>
      </p:sp>
    </p:spTree>
    <p:extLst>
      <p:ext uri="{BB962C8B-B14F-4D97-AF65-F5344CB8AC3E}">
        <p14:creationId xmlns:p14="http://schemas.microsoft.com/office/powerpoint/2010/main" val="3943426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u="sng" dirty="0"/>
              <a:t>Содержательная структура текста может рассматриваться в трёх разных измерениях:</a:t>
            </a:r>
            <a:br>
              <a:rPr lang="ru-RU" sz="4400" u="sng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4293" y="2785349"/>
            <a:ext cx="8946541" cy="4195481"/>
          </a:xfrm>
        </p:spPr>
        <p:txBody>
          <a:bodyPr/>
          <a:lstStyle/>
          <a:p>
            <a:pPr marL="0" indent="442913"/>
            <a:r>
              <a:rPr lang="ru-RU" dirty="0" smtClean="0"/>
              <a:t>вертикальном</a:t>
            </a:r>
            <a:endParaRPr lang="ru-RU" dirty="0"/>
          </a:p>
          <a:p>
            <a:pPr marL="0" indent="442913"/>
            <a:r>
              <a:rPr lang="ru-RU" dirty="0" smtClean="0"/>
              <a:t>горизонтальном</a:t>
            </a:r>
            <a:endParaRPr lang="ru-RU" dirty="0"/>
          </a:p>
          <a:p>
            <a:pPr marL="0" indent="442913"/>
            <a:r>
              <a:rPr lang="ru-RU" dirty="0" smtClean="0"/>
              <a:t>глубинном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765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Вертикальную структуру текста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создает его формально-тематическое содержание, начиная с общего замысла или темы текста, которая развертывается во все более мелких фрагментах текста: </a:t>
            </a:r>
            <a:r>
              <a:rPr lang="ru-RU" dirty="0" err="1"/>
              <a:t>подтемах</a:t>
            </a:r>
            <a:r>
              <a:rPr lang="ru-RU" dirty="0"/>
              <a:t>, </a:t>
            </a:r>
            <a:r>
              <a:rPr lang="ru-RU" dirty="0" err="1"/>
              <a:t>субподтемах</a:t>
            </a:r>
            <a:r>
              <a:rPr lang="ru-RU" dirty="0"/>
              <a:t>, </a:t>
            </a:r>
            <a:r>
              <a:rPr lang="ru-RU" dirty="0" err="1"/>
              <a:t>микротемах</a:t>
            </a:r>
            <a:r>
              <a:rPr lang="ru-RU" dirty="0"/>
              <a:t>, вплоть до отдельных суждений.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1708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Горизонтальная структура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создаётся формальными и смысловыми связями между высказываниями. Формальная связность текста (</a:t>
            </a:r>
            <a:r>
              <a:rPr lang="ru-RU" dirty="0" err="1"/>
              <a:t>когезия</a:t>
            </a:r>
            <a:r>
              <a:rPr lang="ru-RU" dirty="0"/>
              <a:t>) достигается с помощью различных языковых средств: союзов, повторов, слов-заместителей, согласования временных и иных форм и т.п.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533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Глубинная структура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содержания текста отражает процесс построения речевых высказываний и включения их в текст. Языковые средства, которые говорящий использует для передачи задуманного сообщения, служат своего рода «кирпичиками смысла», и в каждом высказывании они отбираются и организуются таким образом, чтобы, интерпретируя их значения относительно друг друга и относительно обозначаемой ими реальности, другие </a:t>
            </a:r>
            <a:r>
              <a:rPr lang="ru-RU" dirty="0" err="1"/>
              <a:t>коммуниканты</a:t>
            </a:r>
            <a:r>
              <a:rPr lang="ru-RU" dirty="0"/>
              <a:t>, обладающие необходимыми языковыми и фоновыми знаниями, могли бы извлечь из высказывания передаваемую информацию.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7291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Текст - это осмысленное речевое произведение, представляющее собой внутренне взаимосвязанную последовательность различных знаков, образующих целостность, которая обладает </a:t>
            </a:r>
            <a:r>
              <a:rPr lang="ru-RU" dirty="0" err="1"/>
              <a:t>оформленностью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68667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Основными признаками текста являются: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завершённость, смысловая </a:t>
            </a:r>
            <a:r>
              <a:rPr lang="ru-RU" dirty="0" smtClean="0"/>
              <a:t>законченность</a:t>
            </a:r>
          </a:p>
          <a:p>
            <a:r>
              <a:rPr lang="ru-RU" dirty="0"/>
              <a:t>связность, проявляющаяся, во-первых, в расположении предложений в такой последовательности, которая отражает логику развития </a:t>
            </a:r>
            <a:r>
              <a:rPr lang="ru-RU" dirty="0" smtClean="0"/>
              <a:t>мысли</a:t>
            </a:r>
          </a:p>
          <a:p>
            <a:r>
              <a:rPr lang="ru-RU" dirty="0"/>
              <a:t>стилевое единство, которое заключается в том, что текст всегда оформляется стилистически: как разговорный, официально-деловой, </a:t>
            </a:r>
            <a:r>
              <a:rPr lang="ru-RU" dirty="0" smtClean="0"/>
              <a:t>научный, публицистический </a:t>
            </a:r>
            <a:r>
              <a:rPr lang="ru-RU" dirty="0"/>
              <a:t>или художественный </a:t>
            </a:r>
            <a:r>
              <a:rPr lang="ru-RU" dirty="0" smtClean="0"/>
              <a:t>стиль</a:t>
            </a:r>
          </a:p>
          <a:p>
            <a:r>
              <a:rPr lang="ru-RU" dirty="0"/>
              <a:t>цельность, которая проявляется в связности, завершённости и стилевом единстве</a:t>
            </a:r>
          </a:p>
        </p:txBody>
      </p:sp>
    </p:spTree>
    <p:extLst>
      <p:ext uri="{BB962C8B-B14F-4D97-AF65-F5344CB8AC3E}">
        <p14:creationId xmlns:p14="http://schemas.microsoft.com/office/powerpoint/2010/main" val="4006009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Следует различать: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внешнюю (композиционную) структуру </a:t>
            </a:r>
            <a:r>
              <a:rPr lang="ru-RU" dirty="0" smtClean="0"/>
              <a:t>текста</a:t>
            </a:r>
          </a:p>
          <a:p>
            <a:r>
              <a:rPr lang="ru-RU" dirty="0"/>
              <a:t>внутреннюю структуру текста</a:t>
            </a:r>
          </a:p>
        </p:txBody>
      </p:sp>
    </p:spTree>
    <p:extLst>
      <p:ext uri="{BB962C8B-B14F-4D97-AF65-F5344CB8AC3E}">
        <p14:creationId xmlns:p14="http://schemas.microsoft.com/office/powerpoint/2010/main" val="3837341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 </a:t>
            </a:r>
            <a:r>
              <a:rPr lang="ru-RU" dirty="0" smtClean="0"/>
              <a:t>внешнем </a:t>
            </a:r>
            <a:r>
              <a:rPr lang="ru-RU" dirty="0"/>
              <a:t>уровне выделяются: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предложения,</a:t>
            </a:r>
          </a:p>
          <a:p>
            <a:r>
              <a:rPr lang="ru-RU" dirty="0" smtClean="0"/>
              <a:t>абзацы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параграфы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разделы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главы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/>
              <a:t>подглавы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страницы </a:t>
            </a:r>
            <a:r>
              <a:rPr lang="ru-RU" dirty="0"/>
              <a:t>и </a:t>
            </a:r>
            <a:r>
              <a:rPr lang="ru-RU" dirty="0" err="1"/>
              <a:t>др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757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Единицами внутренней структуры текста являются: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высказывание (реализованное предложение</a:t>
            </a:r>
            <a:r>
              <a:rPr lang="ru-RU" dirty="0" smtClean="0"/>
              <a:t>)</a:t>
            </a:r>
          </a:p>
          <a:p>
            <a:r>
              <a:rPr lang="ru-RU" dirty="0"/>
              <a:t>ряд высказываний (</a:t>
            </a:r>
            <a:r>
              <a:rPr lang="ru-RU" dirty="0" err="1"/>
              <a:t>меясфразовое</a:t>
            </a:r>
            <a:r>
              <a:rPr lang="ru-RU" dirty="0"/>
              <a:t> единство) , объединенных семантически и синтаксически в единый </a:t>
            </a:r>
            <a:r>
              <a:rPr lang="ru-RU" dirty="0" smtClean="0"/>
              <a:t>фрагмент</a:t>
            </a:r>
          </a:p>
          <a:p>
            <a:r>
              <a:rPr lang="ru-RU" dirty="0"/>
              <a:t>фрагменты-блоки (совокупность межфразовых единств, обеспечивающих тексту целостность благодаря реализации </a:t>
            </a:r>
            <a:r>
              <a:rPr lang="ru-RU" dirty="0" err="1"/>
              <a:t>дистантных</a:t>
            </a:r>
            <a:r>
              <a:rPr lang="ru-RU" dirty="0"/>
              <a:t> и контактных смысловых и тематических связей)</a:t>
            </a:r>
          </a:p>
        </p:txBody>
      </p:sp>
    </p:spTree>
    <p:extLst>
      <p:ext uri="{BB962C8B-B14F-4D97-AF65-F5344CB8AC3E}">
        <p14:creationId xmlns:p14="http://schemas.microsoft.com/office/powerpoint/2010/main" val="1438595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Понимание текста- это воссоздание принимающим того содержания, которое вкладывает передающий.</a:t>
            </a:r>
          </a:p>
        </p:txBody>
      </p:sp>
    </p:spTree>
    <p:extLst>
      <p:ext uri="{BB962C8B-B14F-4D97-AF65-F5344CB8AC3E}">
        <p14:creationId xmlns:p14="http://schemas.microsoft.com/office/powerpoint/2010/main" val="1289749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 уровня понимания значения текста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поверхностное (восприятие эксплицитной языковой информации текста</a:t>
            </a:r>
            <a:r>
              <a:rPr lang="ru-RU" dirty="0" smtClean="0"/>
              <a:t>)</a:t>
            </a:r>
          </a:p>
          <a:p>
            <a:r>
              <a:rPr lang="ru-RU" dirty="0"/>
              <a:t>глубинное(понимание скрытого, имплицитного смысла текста</a:t>
            </a:r>
            <a:r>
              <a:rPr lang="ru-RU" dirty="0" smtClean="0"/>
              <a:t>)</a:t>
            </a:r>
          </a:p>
          <a:p>
            <a:r>
              <a:rPr lang="ru-RU" dirty="0" smtClean="0"/>
              <a:t>интерпретация </a:t>
            </a:r>
            <a:r>
              <a:rPr lang="ru-RU" dirty="0"/>
              <a:t>(формирование и формулирование концепта текста)</a:t>
            </a:r>
          </a:p>
        </p:txBody>
      </p:sp>
    </p:spTree>
    <p:extLst>
      <p:ext uri="{BB962C8B-B14F-4D97-AF65-F5344CB8AC3E}">
        <p14:creationId xmlns:p14="http://schemas.microsoft.com/office/powerpoint/2010/main" val="1031191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Текст представляет собой сложное структурное и содержательное целое, коммуникативный потенциал которого гораздо больше совокупного содержания составляющих его высказываний.</a:t>
            </a:r>
          </a:p>
        </p:txBody>
      </p:sp>
    </p:spTree>
    <p:extLst>
      <p:ext uri="{BB962C8B-B14F-4D97-AF65-F5344CB8AC3E}">
        <p14:creationId xmlns:p14="http://schemas.microsoft.com/office/powerpoint/2010/main" val="41426782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54</TotalTime>
  <Words>409</Words>
  <Application>Microsoft Office PowerPoint</Application>
  <PresentationFormat>Широкоэкранный</PresentationFormat>
  <Paragraphs>39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Ион</vt:lpstr>
      <vt:lpstr>Текст и его структура. Текстологические аспекты перевода.</vt:lpstr>
      <vt:lpstr>Текст - это осмысленное речевое произведение, представляющее собой внутренне взаимосвязанную последовательность различных знаков, образующих целостность, которая обладает оформленностью. </vt:lpstr>
      <vt:lpstr>Основными признаками текста являются:</vt:lpstr>
      <vt:lpstr>Следует различать:</vt:lpstr>
      <vt:lpstr>На внешнем уровне выделяются:</vt:lpstr>
      <vt:lpstr>Единицами внутренней структуры текста являются:</vt:lpstr>
      <vt:lpstr>Понимание текста- это воссоздание принимающим того содержания, которое вкладывает передающий.</vt:lpstr>
      <vt:lpstr>3 уровня понимания значения текста</vt:lpstr>
      <vt:lpstr>Текст представляет собой сложное структурное и содержательное целое, коммуникативный потенциал которого гораздо больше совокупного содержания составляющих его высказываний.</vt:lpstr>
      <vt:lpstr>Переводчик должен уметь воспринимать эту целостность текста оригинала и обеспечивать целостность создаваемого им текста перевода.</vt:lpstr>
      <vt:lpstr>Содержательная структура текста может рассматриваться в трёх разных измерениях: </vt:lpstr>
      <vt:lpstr>Вертикальную структуру текста</vt:lpstr>
      <vt:lpstr>Горизонтальная структура </vt:lpstr>
      <vt:lpstr>Глубинная структура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Текстологические аспекты переводоведения</dc:title>
  <dc:creator>Сергей Бабиков</dc:creator>
  <cp:lastModifiedBy>Сергей Бабиков</cp:lastModifiedBy>
  <cp:revision>7</cp:revision>
  <dcterms:created xsi:type="dcterms:W3CDTF">2016-03-10T19:25:06Z</dcterms:created>
  <dcterms:modified xsi:type="dcterms:W3CDTF">2016-03-10T20:20:06Z</dcterms:modified>
</cp:coreProperties>
</file>