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63" r:id="rId4"/>
    <p:sldId id="259" r:id="rId5"/>
    <p:sldId id="260" r:id="rId6"/>
    <p:sldId id="262" r:id="rId7"/>
    <p:sldId id="261" r:id="rId8"/>
    <p:sldId id="264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2" d="100"/>
          <a:sy n="72" d="100"/>
        </p:scale>
        <p:origin x="52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2410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51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15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 w="13811">
            <a:solidFill>
              <a:srgbClr val="565151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319599" y="1748671"/>
            <a:ext cx="7477601" cy="33327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b="1" kern="0" spc="-157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Реферативно-речевая и реферативно-переводческая деятельность</a:t>
            </a:r>
            <a:endParaRPr lang="en-US" sz="5249" dirty="0"/>
          </a:p>
        </p:txBody>
      </p:sp>
      <p:sp>
        <p:nvSpPr>
          <p:cNvPr id="6" name="Text 3"/>
          <p:cNvSpPr/>
          <p:nvPr/>
        </p:nvSpPr>
        <p:spPr>
          <a:xfrm>
            <a:off x="6319599" y="5414724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Реферативно-речевая и реферативно-переводческая </a:t>
            </a:r>
            <a:r>
              <a:rPr lang="en-US" sz="1750" kern="0" spc="-35" dirty="0" err="1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деятельность</a:t>
            </a: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– </a:t>
            </a:r>
            <a:r>
              <a:rPr lang="en-US" sz="1750" kern="0" spc="-35" dirty="0" err="1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две</a:t>
            </a: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важные сферы коммуникации и перевода, направленные на передачу информации и обмен знаниями.</a:t>
            </a:r>
            <a:endParaRPr lang="en-US" sz="1750" dirty="0"/>
          </a:p>
        </p:txBody>
      </p:sp>
    </p:spTree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 w="13811">
            <a:solidFill>
              <a:srgbClr val="565151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1221105"/>
            <a:ext cx="9306401" cy="20831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ru-RU" sz="6000" b="1" kern="0" spc="-13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Реферирование</a:t>
            </a:r>
            <a:r>
              <a:rPr lang="en-US" sz="6000" b="1" kern="0" spc="-13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: определение и </a:t>
            </a:r>
            <a:r>
              <a:rPr lang="ru-RU" sz="6000" b="1" kern="0" spc="-13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цель</a:t>
            </a:r>
            <a:endParaRPr lang="en-US" sz="6000" dirty="0"/>
          </a:p>
        </p:txBody>
      </p:sp>
      <p:sp>
        <p:nvSpPr>
          <p:cNvPr id="6" name="Shape 3"/>
          <p:cNvSpPr/>
          <p:nvPr/>
        </p:nvSpPr>
        <p:spPr>
          <a:xfrm>
            <a:off x="833198" y="3295882"/>
            <a:ext cx="9306401" cy="1752124"/>
          </a:xfrm>
          <a:prstGeom prst="roundRect">
            <a:avLst>
              <a:gd name="adj" fmla="val 5707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951189" y="3435536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800" b="1" kern="0" spc="-6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Определение</a:t>
            </a:r>
            <a:endParaRPr lang="en-US" sz="2800" dirty="0"/>
          </a:p>
        </p:txBody>
      </p:sp>
      <p:sp>
        <p:nvSpPr>
          <p:cNvPr id="8" name="Text 5"/>
          <p:cNvSpPr/>
          <p:nvPr/>
        </p:nvSpPr>
        <p:spPr>
          <a:xfrm>
            <a:off x="951189" y="3909411"/>
            <a:ext cx="9070419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ru-RU" sz="200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Реферирование </a:t>
            </a:r>
            <a:r>
              <a:rPr lang="en-US" sz="200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– </a:t>
            </a:r>
            <a:r>
              <a:rPr lang="en-US" sz="2000" kern="0" spc="-35" dirty="0" err="1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это</a:t>
            </a:r>
            <a:r>
              <a:rPr lang="en-US" sz="200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ru-RU" sz="200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процесс</a:t>
            </a:r>
            <a:r>
              <a:rPr lang="en-US" sz="200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ru-RU" sz="200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всех видов </a:t>
            </a:r>
            <a:r>
              <a:rPr lang="ru-RU" sz="2000" kern="0" spc="-35" dirty="0" err="1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компрессивности</a:t>
            </a:r>
            <a:r>
              <a:rPr lang="ru-RU" sz="200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(сжатия) текстов на основе их аналитико-синтетической переработки и перефразирования языка</a:t>
            </a:r>
            <a:r>
              <a:rPr lang="en-US" sz="200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2000" dirty="0"/>
          </a:p>
        </p:txBody>
      </p:sp>
      <p:sp>
        <p:nvSpPr>
          <p:cNvPr id="9" name="Shape 6"/>
          <p:cNvSpPr/>
          <p:nvPr/>
        </p:nvSpPr>
        <p:spPr>
          <a:xfrm>
            <a:off x="833199" y="5611773"/>
            <a:ext cx="9306401" cy="1396722"/>
          </a:xfrm>
          <a:prstGeom prst="roundRect">
            <a:avLst>
              <a:gd name="adj" fmla="val 7159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951189" y="5743086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ru-RU" sz="2800" b="1" kern="0" spc="-6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Цель</a:t>
            </a:r>
            <a:endParaRPr lang="en-US" sz="2800" dirty="0"/>
          </a:p>
        </p:txBody>
      </p:sp>
      <p:sp>
        <p:nvSpPr>
          <p:cNvPr id="11" name="Text 8"/>
          <p:cNvSpPr/>
          <p:nvPr/>
        </p:nvSpPr>
        <p:spPr>
          <a:xfrm>
            <a:off x="951189" y="6139082"/>
            <a:ext cx="8628240" cy="56913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ru-RU" sz="190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Выявить, систематизировать и обобщить наиболее ценную информацию первоисточника, </a:t>
            </a:r>
          </a:p>
          <a:p>
            <a:pPr marL="0" indent="0">
              <a:lnSpc>
                <a:spcPts val="2799"/>
              </a:lnSpc>
              <a:buNone/>
            </a:pPr>
            <a:r>
              <a:rPr lang="ru-RU" sz="190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первичного текста (документа) и её письменная фиксация в форме вторичного документа</a:t>
            </a:r>
            <a:r>
              <a:rPr lang="en-US" sz="190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1900" dirty="0"/>
          </a:p>
        </p:txBody>
      </p:sp>
    </p:spTree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719"/>
          </a:xfrm>
          <a:prstGeom prst="rect">
            <a:avLst/>
          </a:prstGeom>
          <a:solidFill>
            <a:srgbClr val="272525"/>
          </a:solidFill>
          <a:ln w="13097">
            <a:solidFill>
              <a:srgbClr val="565151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64283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648047" y="3224213"/>
            <a:ext cx="10770782" cy="198239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203"/>
              </a:lnSpc>
              <a:buNone/>
            </a:pPr>
            <a:r>
              <a:rPr lang="ru-RU" sz="4162" b="1" kern="0" spc="-125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Языковые тексты подразделяются на первичные и вторичные тексты</a:t>
            </a:r>
            <a:endParaRPr lang="en-US" sz="4162" dirty="0"/>
          </a:p>
        </p:txBody>
      </p:sp>
      <p:sp>
        <p:nvSpPr>
          <p:cNvPr id="6" name="Shape 3"/>
          <p:cNvSpPr/>
          <p:nvPr/>
        </p:nvSpPr>
        <p:spPr>
          <a:xfrm>
            <a:off x="516552" y="5684383"/>
            <a:ext cx="475655" cy="475655"/>
          </a:xfrm>
          <a:prstGeom prst="roundRect">
            <a:avLst>
              <a:gd name="adj" fmla="val 20003"/>
            </a:avLst>
          </a:prstGeom>
          <a:solidFill>
            <a:srgbClr val="110080"/>
          </a:solidFill>
          <a:ln w="13097">
            <a:solidFill>
              <a:srgbClr val="140099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682882" y="5728335"/>
            <a:ext cx="142994" cy="39647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22"/>
              </a:lnSpc>
              <a:buNone/>
            </a:pPr>
            <a:r>
              <a:rPr lang="en-US" sz="2497" b="1" kern="0" spc="-7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2497" dirty="0"/>
          </a:p>
        </p:txBody>
      </p:sp>
      <p:sp>
        <p:nvSpPr>
          <p:cNvPr id="8" name="Text 5"/>
          <p:cNvSpPr/>
          <p:nvPr/>
        </p:nvSpPr>
        <p:spPr>
          <a:xfrm>
            <a:off x="1203542" y="5779992"/>
            <a:ext cx="5033972" cy="140457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01"/>
              </a:lnSpc>
              <a:buNone/>
            </a:pPr>
            <a:r>
              <a:rPr lang="ru-RU" sz="2800" b="1" kern="0" spc="-62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Первичный текст </a:t>
            </a:r>
            <a:r>
              <a:rPr lang="ru-RU" sz="2800" kern="0" spc="-62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– исходный источник, который перерабатывается во вторичный текст. </a:t>
            </a:r>
            <a:endParaRPr lang="en-US" sz="2800" dirty="0"/>
          </a:p>
        </p:txBody>
      </p:sp>
      <p:sp>
        <p:nvSpPr>
          <p:cNvPr id="10" name="Shape 7"/>
          <p:cNvSpPr/>
          <p:nvPr/>
        </p:nvSpPr>
        <p:spPr>
          <a:xfrm>
            <a:off x="7420928" y="5688806"/>
            <a:ext cx="475655" cy="475655"/>
          </a:xfrm>
          <a:prstGeom prst="roundRect">
            <a:avLst>
              <a:gd name="adj" fmla="val 20003"/>
            </a:avLst>
          </a:prstGeom>
          <a:solidFill>
            <a:srgbClr val="110080"/>
          </a:solidFill>
          <a:ln w="13097">
            <a:solidFill>
              <a:srgbClr val="140099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7564398" y="5728335"/>
            <a:ext cx="188714" cy="39647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22"/>
              </a:lnSpc>
              <a:buNone/>
            </a:pPr>
            <a:r>
              <a:rPr lang="en-US" sz="2497" b="1" kern="0" spc="-7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2497" dirty="0"/>
          </a:p>
        </p:txBody>
      </p:sp>
      <p:sp>
        <p:nvSpPr>
          <p:cNvPr id="12" name="Text 9"/>
          <p:cNvSpPr/>
          <p:nvPr/>
        </p:nvSpPr>
        <p:spPr>
          <a:xfrm>
            <a:off x="8107918" y="5761434"/>
            <a:ext cx="4228862" cy="66079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01"/>
              </a:lnSpc>
              <a:buNone/>
            </a:pPr>
            <a:r>
              <a:rPr lang="ru-RU" sz="2800" b="1" kern="0" spc="-62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Вторичный текст </a:t>
            </a:r>
            <a:r>
              <a:rPr lang="ru-RU" sz="2800" kern="0" spc="-62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– продукт письменной речи, который создан на основе первичного письменного текста.</a:t>
            </a:r>
            <a:endParaRPr lang="en-US" sz="2800" dirty="0"/>
          </a:p>
        </p:txBody>
      </p:sp>
      <p:sp>
        <p:nvSpPr>
          <p:cNvPr id="13" name="Text 10"/>
          <p:cNvSpPr/>
          <p:nvPr/>
        </p:nvSpPr>
        <p:spPr>
          <a:xfrm>
            <a:off x="8107918" y="6633567"/>
            <a:ext cx="4228862" cy="101477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64"/>
              </a:lnSpc>
              <a:buNone/>
            </a:pPr>
            <a:endParaRPr lang="en-US" sz="1665" dirty="0"/>
          </a:p>
        </p:txBody>
      </p:sp>
    </p:spTree>
    <p:extLst>
      <p:ext uri="{BB962C8B-B14F-4D97-AF65-F5344CB8AC3E}">
        <p14:creationId xmlns:p14="http://schemas.microsoft.com/office/powerpoint/2010/main" val="3721357341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 w="13811">
            <a:solidFill>
              <a:srgbClr val="565151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1221105"/>
            <a:ext cx="9306401" cy="20831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Реферативно-переводческая деятельность: определение и примеры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833199" y="3637478"/>
            <a:ext cx="9306401" cy="1752124"/>
          </a:xfrm>
          <a:prstGeom prst="roundRect">
            <a:avLst>
              <a:gd name="adj" fmla="val 5707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984119" y="3873460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800" b="1" kern="0" spc="-6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Определение</a:t>
            </a:r>
            <a:endParaRPr lang="en-US" sz="2800" dirty="0"/>
          </a:p>
        </p:txBody>
      </p:sp>
      <p:sp>
        <p:nvSpPr>
          <p:cNvPr id="8" name="Text 5"/>
          <p:cNvSpPr/>
          <p:nvPr/>
        </p:nvSpPr>
        <p:spPr>
          <a:xfrm>
            <a:off x="984119" y="4399708"/>
            <a:ext cx="9070419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00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Реферативно-переводческая деятельность - это процесс перевода текста, в котором акцент делается на передачу информации и сохранение смысла.</a:t>
            </a:r>
            <a:endParaRPr lang="en-US" sz="2000" dirty="0"/>
          </a:p>
        </p:txBody>
      </p:sp>
      <p:sp>
        <p:nvSpPr>
          <p:cNvPr id="9" name="Shape 6"/>
          <p:cNvSpPr/>
          <p:nvPr/>
        </p:nvSpPr>
        <p:spPr>
          <a:xfrm>
            <a:off x="833199" y="5611773"/>
            <a:ext cx="9306401" cy="1396722"/>
          </a:xfrm>
          <a:prstGeom prst="roundRect">
            <a:avLst>
              <a:gd name="adj" fmla="val 7159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1069181" y="5847755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800" b="1" kern="0" spc="-6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Примеры</a:t>
            </a:r>
            <a:endParaRPr lang="en-US" sz="2800" dirty="0"/>
          </a:p>
        </p:txBody>
      </p:sp>
      <p:sp>
        <p:nvSpPr>
          <p:cNvPr id="11" name="Text 8"/>
          <p:cNvSpPr/>
          <p:nvPr/>
        </p:nvSpPr>
        <p:spPr>
          <a:xfrm>
            <a:off x="1102109" y="6310134"/>
            <a:ext cx="883443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00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Перевод научной статьи, перевод документации, перевод презентации.</a:t>
            </a:r>
            <a:endParaRPr lang="en-US" sz="2000" dirty="0"/>
          </a:p>
        </p:txBody>
      </p:sp>
    </p:spTree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247572"/>
            <a:ext cx="14630400" cy="8229600"/>
          </a:xfrm>
          <a:prstGeom prst="rect">
            <a:avLst/>
          </a:prstGeom>
          <a:solidFill>
            <a:srgbClr val="272525"/>
          </a:solidFill>
          <a:ln w="13811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073888" y="2892124"/>
            <a:ext cx="11646110" cy="21486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ru-RU" sz="4374" b="1" kern="0" spc="-13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 чем отличие переводческого перекодирования от реферативного перевода?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1073888" y="5328523"/>
            <a:ext cx="11493796" cy="16296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ru-RU" sz="3600" b="1" kern="0" spc="-79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Реферативный перевод </a:t>
            </a:r>
            <a:r>
              <a:rPr lang="ru-RU" sz="3600" kern="0" spc="-79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не продуцирует на основе исходного текста новый вторичный текст, а репродуцирует его только путем сокращения, сохраняя исходный язык.</a:t>
            </a:r>
            <a:endParaRPr lang="en-US" sz="3600" dirty="0"/>
          </a:p>
        </p:txBody>
      </p:sp>
      <p:sp>
        <p:nvSpPr>
          <p:cNvPr id="6" name="Text 4"/>
          <p:cNvSpPr/>
          <p:nvPr/>
        </p:nvSpPr>
        <p:spPr>
          <a:xfrm>
            <a:off x="2037993" y="5328523"/>
            <a:ext cx="500622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932DB03-18BB-91AB-DB4C-6E7EE6160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645664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 w="13811">
            <a:solidFill>
              <a:srgbClr val="565151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97680" y="442603"/>
            <a:ext cx="9794636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ru-RU" sz="4374" b="1" kern="0" spc="-13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Параметры создания вторичных текстов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513495" y="1581376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684587" y="1622333"/>
            <a:ext cx="15775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chemeClr val="bg1">
                    <a:lumMod val="85000"/>
                  </a:scheme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2624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ext 5"/>
          <p:cNvSpPr/>
          <p:nvPr/>
        </p:nvSpPr>
        <p:spPr>
          <a:xfrm>
            <a:off x="1189048" y="1488172"/>
            <a:ext cx="7897031" cy="7108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ru-RU" sz="2187" kern="0" spc="-6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создание вторичного текста информирующего характера, </a:t>
            </a:r>
          </a:p>
          <a:p>
            <a:pPr marL="0" indent="0">
              <a:lnSpc>
                <a:spcPts val="2734"/>
              </a:lnSpc>
              <a:buNone/>
            </a:pPr>
            <a:r>
              <a:rPr lang="ru-RU" sz="2187" kern="0" spc="-6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содержащего строго объективную информацию исходного текста</a:t>
            </a:r>
            <a:r>
              <a:rPr lang="en-US" sz="2187" kern="0" spc="-6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;</a:t>
            </a:r>
            <a:endParaRPr lang="en-US" sz="2187" dirty="0"/>
          </a:p>
        </p:txBody>
      </p:sp>
      <p:sp>
        <p:nvSpPr>
          <p:cNvPr id="10" name="Shape 7"/>
          <p:cNvSpPr/>
          <p:nvPr/>
        </p:nvSpPr>
        <p:spPr>
          <a:xfrm>
            <a:off x="513495" y="279571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72604" y="2837445"/>
            <a:ext cx="19585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chemeClr val="bg1">
                    <a:lumMod val="85000"/>
                  </a:scheme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2624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Text 9"/>
          <p:cNvSpPr/>
          <p:nvPr/>
        </p:nvSpPr>
        <p:spPr>
          <a:xfrm>
            <a:off x="1172547" y="2671321"/>
            <a:ext cx="8226256" cy="7108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ru-RU" sz="2187" kern="0" spc="-6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продуцирование вторичного текста, выполняющего вспомогательную </a:t>
            </a:r>
          </a:p>
          <a:p>
            <a:pPr marL="0" indent="0">
              <a:lnSpc>
                <a:spcPts val="2734"/>
              </a:lnSpc>
              <a:buNone/>
            </a:pPr>
            <a:r>
              <a:rPr lang="ru-RU" sz="2187" kern="0" spc="-6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функцию по отношению к вторичным текстам других жанров</a:t>
            </a:r>
            <a:r>
              <a:rPr lang="en-US" sz="2187" kern="0" spc="-6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;</a:t>
            </a:r>
            <a:endParaRPr lang="en-US" sz="2187" dirty="0"/>
          </a:p>
        </p:txBody>
      </p:sp>
      <p:sp>
        <p:nvSpPr>
          <p:cNvPr id="14" name="Shape 11"/>
          <p:cNvSpPr/>
          <p:nvPr/>
        </p:nvSpPr>
        <p:spPr>
          <a:xfrm>
            <a:off x="503762" y="4033170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651994" y="4052729"/>
            <a:ext cx="20347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chemeClr val="bg1">
                    <a:lumMod val="85000"/>
                  </a:scheme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</a:t>
            </a:r>
            <a:endParaRPr lang="en-US" sz="2624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Text 13"/>
          <p:cNvSpPr/>
          <p:nvPr/>
        </p:nvSpPr>
        <p:spPr>
          <a:xfrm>
            <a:off x="1172547" y="3566023"/>
            <a:ext cx="8444050" cy="113534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endParaRPr lang="ru-RU" sz="2187" b="1" kern="0" spc="-66" dirty="0">
              <a:solidFill>
                <a:srgbClr val="E5E0DF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0" indent="0">
              <a:lnSpc>
                <a:spcPts val="2734"/>
              </a:lnSpc>
              <a:buNone/>
            </a:pPr>
            <a:r>
              <a:rPr lang="ru-RU" sz="2187" kern="0" spc="-6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компрессирование исходного текста путем его простого сокращения </a:t>
            </a:r>
            <a:endParaRPr lang="en-US" sz="2187" kern="0" spc="-66" dirty="0">
              <a:solidFill>
                <a:srgbClr val="E5E0DF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0" indent="0">
              <a:lnSpc>
                <a:spcPts val="2734"/>
              </a:lnSpc>
              <a:buNone/>
            </a:pPr>
            <a:r>
              <a:rPr lang="ru-RU" sz="2187" kern="0" spc="-6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или свободного воспроизведения исходного текста;</a:t>
            </a:r>
            <a:endParaRPr lang="en-US" sz="2187" dirty="0"/>
          </a:p>
        </p:txBody>
      </p:sp>
      <p:sp>
        <p:nvSpPr>
          <p:cNvPr id="17" name="Text 14"/>
          <p:cNvSpPr/>
          <p:nvPr/>
        </p:nvSpPr>
        <p:spPr>
          <a:xfrm>
            <a:off x="1189048" y="5116798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ru-RU" sz="219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создание вторичного текста для функционирования в условиях реальной жизни или для написания учебного вторичного</a:t>
            </a:r>
            <a:r>
              <a:rPr lang="en-US" sz="219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ru-RU" sz="219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текста;</a:t>
            </a:r>
            <a:endParaRPr lang="en-US" sz="2190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E090D14-D48B-D954-1278-CBCBF7D385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680" y="5309573"/>
            <a:ext cx="512108" cy="51210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15FA173-700F-81B0-112B-89D8FBC104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330" y="6593931"/>
            <a:ext cx="512108" cy="51210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1D81303-4DBB-8174-2477-3E9D26973823}"/>
              </a:ext>
            </a:extLst>
          </p:cNvPr>
          <p:cNvSpPr txBox="1"/>
          <p:nvPr/>
        </p:nvSpPr>
        <p:spPr>
          <a:xfrm>
            <a:off x="492187" y="5321951"/>
            <a:ext cx="555392" cy="49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20" b="1" dirty="0">
                <a:solidFill>
                  <a:schemeClr val="bg1">
                    <a:lumMod val="85000"/>
                  </a:schemeClr>
                </a:solidFill>
                <a:latin typeface="Inter"/>
              </a:rPr>
              <a:t>4</a:t>
            </a:r>
            <a:endParaRPr lang="ru-RU" sz="262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1F832E-51DF-B077-EBEC-DB9D43FA02AD}"/>
              </a:ext>
            </a:extLst>
          </p:cNvPr>
          <p:cNvSpPr txBox="1"/>
          <p:nvPr/>
        </p:nvSpPr>
        <p:spPr>
          <a:xfrm>
            <a:off x="610194" y="6624322"/>
            <a:ext cx="287080" cy="49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20" b="1" dirty="0">
                <a:solidFill>
                  <a:schemeClr val="bg1">
                    <a:lumMod val="85000"/>
                  </a:schemeClr>
                </a:solidFill>
                <a:latin typeface="Inter"/>
              </a:rPr>
              <a:t>5</a:t>
            </a:r>
            <a:endParaRPr lang="ru-RU" sz="262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F6178D-F8E4-76C2-071C-B785D632440E}"/>
              </a:ext>
            </a:extLst>
          </p:cNvPr>
          <p:cNvSpPr txBox="1"/>
          <p:nvPr/>
        </p:nvSpPr>
        <p:spPr>
          <a:xfrm>
            <a:off x="1172547" y="6437789"/>
            <a:ext cx="88106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chemeClr val="bg1">
                    <a:lumMod val="85000"/>
                  </a:schemeClr>
                </a:solidFill>
              </a:rPr>
              <a:t>написание вторичного рабочего текста, текста «для себя» (выписки, заметки, комментарии) для создания полного вторичного текста (документа).</a:t>
            </a:r>
          </a:p>
        </p:txBody>
      </p:sp>
    </p:spTree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 w="13811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1457206"/>
            <a:ext cx="10554414" cy="20831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Важность и применение реферативно-речевой и реферативно-переводческой деятельности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037993" y="4095750"/>
            <a:ext cx="5006221" cy="8329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Реферативно-речевая деятельность</a:t>
            </a:r>
            <a:endParaRPr lang="en-US" sz="2624" dirty="0"/>
          </a:p>
        </p:txBody>
      </p:sp>
      <p:sp>
        <p:nvSpPr>
          <p:cNvPr id="6" name="Text 4"/>
          <p:cNvSpPr/>
          <p:nvPr/>
        </p:nvSpPr>
        <p:spPr>
          <a:xfrm>
            <a:off x="2037993" y="5150882"/>
            <a:ext cx="500622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Важна для обмена знаниями и академической деятельности; применение в образовании, научных исследованиях, научных конференциях.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593806" y="4095750"/>
            <a:ext cx="5006221" cy="8329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Реферативно-переводческая деятельность</a:t>
            </a:r>
            <a:endParaRPr lang="en-US" sz="2624" dirty="0"/>
          </a:p>
        </p:txBody>
      </p:sp>
      <p:sp>
        <p:nvSpPr>
          <p:cNvPr id="8" name="Text 6"/>
          <p:cNvSpPr/>
          <p:nvPr/>
        </p:nvSpPr>
        <p:spPr>
          <a:xfrm>
            <a:off x="7593806" y="5150882"/>
            <a:ext cx="500622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Важна для глобального общения и перевода документации; применение в международных отношениях, бизнесе, академии.</a:t>
            </a:r>
            <a:endParaRPr lang="en-US" sz="1750" dirty="0"/>
          </a:p>
        </p:txBody>
      </p:sp>
    </p:spTree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 w="13811">
            <a:solidFill>
              <a:srgbClr val="565151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319599" y="1748671"/>
            <a:ext cx="7477601" cy="33327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b="1" kern="0" spc="-157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Реферативно-речевая и реферативно-переводческая деятельность</a:t>
            </a:r>
            <a:endParaRPr lang="en-US" sz="5249" dirty="0"/>
          </a:p>
        </p:txBody>
      </p:sp>
      <p:sp>
        <p:nvSpPr>
          <p:cNvPr id="6" name="Text 3"/>
          <p:cNvSpPr/>
          <p:nvPr/>
        </p:nvSpPr>
        <p:spPr>
          <a:xfrm>
            <a:off x="6319599" y="5414724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Реферативно-речевая и реферативно-переводческая </a:t>
            </a:r>
            <a:r>
              <a:rPr lang="en-US" sz="1750" kern="0" spc="-35" dirty="0" err="1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деятельность</a:t>
            </a: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– две важные сферы коммуникации и перевода, направленные на передачу информации и обмен знаниями.</a:t>
            </a:r>
            <a:endParaRPr lang="en-US" sz="1750" dirty="0"/>
          </a:p>
        </p:txBody>
      </p:sp>
    </p:spTree>
    <p:extLst>
      <p:ext uri="{BB962C8B-B14F-4D97-AF65-F5344CB8AC3E}">
        <p14:creationId xmlns:p14="http://schemas.microsoft.com/office/powerpoint/2010/main" val="3706520297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350</Words>
  <Application>Microsoft Office PowerPoint</Application>
  <PresentationFormat>Произвольный</PresentationFormat>
  <Paragraphs>50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Inter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dns14072021@outlook.com</cp:lastModifiedBy>
  <cp:revision>4</cp:revision>
  <dcterms:created xsi:type="dcterms:W3CDTF">2023-11-17T21:37:22Z</dcterms:created>
  <dcterms:modified xsi:type="dcterms:W3CDTF">2023-11-18T09:06:26Z</dcterms:modified>
</cp:coreProperties>
</file>